
<file path=[Content_Types].xml><?xml version="1.0" encoding="utf-8"?>
<Types xmlns="http://schemas.openxmlformats.org/package/2006/content-types">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Default Extension="docx" ContentType="application/vnd.openxmlformats-officedocument.wordprocessingml.document"/>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sldIdLst>
    <p:sldId id="272" r:id="rId3"/>
    <p:sldId id="256" r:id="rId4"/>
    <p:sldId id="258" r:id="rId5"/>
    <p:sldId id="267" r:id="rId6"/>
    <p:sldId id="264" r:id="rId7"/>
    <p:sldId id="270" r:id="rId8"/>
    <p:sldId id="269" r:id="rId9"/>
    <p:sldId id="259" r:id="rId10"/>
    <p:sldId id="260" r:id="rId11"/>
    <p:sldId id="261" r:id="rId12"/>
    <p:sldId id="263" r:id="rId13"/>
    <p:sldId id="262" r:id="rId14"/>
    <p:sldId id="257" r:id="rId15"/>
    <p:sldId id="265"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43" autoAdjust="0"/>
    <p:restoredTop sz="98934" autoAdjust="0"/>
  </p:normalViewPr>
  <p:slideViewPr>
    <p:cSldViewPr snapToGrid="0" snapToObjects="1">
      <p:cViewPr>
        <p:scale>
          <a:sx n="60" d="100"/>
          <a:sy n="60" d="100"/>
        </p:scale>
        <p:origin x="-1744" y="-9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5303F6E-2FC9-A44E-9826-E0644F4C0B9F}" type="datetimeFigureOut">
              <a:rPr lang="en-US" smtClean="0"/>
              <a:pPr/>
              <a:t>6/28/12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79E015A-6B72-974A-938B-A0114ECB172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303F6E-2FC9-A44E-9826-E0644F4C0B9F}"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303F6E-2FC9-A44E-9826-E0644F4C0B9F}"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17" name="Footer Placeholder 16"/>
          <p:cNvSpPr>
            <a:spLocks noGrp="1"/>
          </p:cNvSpPr>
          <p:nvPr>
            <p:ph type="ftr" sz="quarter" idx="11"/>
          </p:nvPr>
        </p:nvSpPr>
        <p:spPr/>
        <p:txBody>
          <a:bodyPr/>
          <a:lstStyle/>
          <a:p>
            <a:endParaRPr lang="en-US">
              <a:solidFill>
                <a:prstClr val="black">
                  <a:shade val="50000"/>
                </a:prstClr>
              </a:solidFill>
            </a:endParaRPr>
          </a:p>
        </p:txBody>
      </p:sp>
      <p:sp>
        <p:nvSpPr>
          <p:cNvPr id="29" name="Slide Number Placeholder 28"/>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296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995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endParaRPr lang="en-US">
              <a:solidFill>
                <a:prstClr val="black">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377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6" name="Footer Placeholder 5"/>
          <p:cNvSpPr>
            <a:spLocks noGrp="1"/>
          </p:cNvSpPr>
          <p:nvPr>
            <p:ph type="ftr" sz="quarter" idx="11"/>
          </p:nvPr>
        </p:nvSpPr>
        <p:spPr/>
        <p:txBody>
          <a:bodyPr/>
          <a:lstStyle/>
          <a:p>
            <a:endParaRPr lang="en-US">
              <a:solidFill>
                <a:prstClr val="black">
                  <a:shade val="50000"/>
                </a:prstClr>
              </a:solidFill>
            </a:endParaRPr>
          </a:p>
        </p:txBody>
      </p:sp>
      <p:sp>
        <p:nvSpPr>
          <p:cNvPr id="7" name="Slide Number Placeholder 6"/>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463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8" name="Footer Placeholder 7"/>
          <p:cNvSpPr>
            <a:spLocks noGrp="1"/>
          </p:cNvSpPr>
          <p:nvPr>
            <p:ph type="ftr" sz="quarter" idx="11"/>
          </p:nvPr>
        </p:nvSpPr>
        <p:spPr/>
        <p:txBody>
          <a:bodyPr/>
          <a:lstStyle/>
          <a:p>
            <a:endParaRPr lang="en-US">
              <a:solidFill>
                <a:prstClr val="black">
                  <a:shade val="50000"/>
                </a:prstClr>
              </a:solidFill>
            </a:endParaRPr>
          </a:p>
        </p:txBody>
      </p:sp>
      <p:sp>
        <p:nvSpPr>
          <p:cNvPr id="9" name="Slide Number Placeholder 8"/>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049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4" name="Footer Placeholder 3"/>
          <p:cNvSpPr>
            <a:spLocks noGrp="1"/>
          </p:cNvSpPr>
          <p:nvPr>
            <p:ph type="ftr" sz="quarter" idx="11"/>
          </p:nvPr>
        </p:nvSpPr>
        <p:spPr/>
        <p:txBody>
          <a:bodyPr/>
          <a:lstStyle/>
          <a:p>
            <a:endParaRPr lang="en-US">
              <a:solidFill>
                <a:prstClr val="black">
                  <a:shade val="50000"/>
                </a:prstClr>
              </a:solidFill>
            </a:endParaRPr>
          </a:p>
        </p:txBody>
      </p:sp>
      <p:sp>
        <p:nvSpPr>
          <p:cNvPr id="5" name="Slide Number Placeholder 4"/>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0725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3" name="Footer Placeholder 2"/>
          <p:cNvSpPr>
            <a:spLocks noGrp="1"/>
          </p:cNvSpPr>
          <p:nvPr>
            <p:ph type="ftr" sz="quarter" idx="11"/>
          </p:nvPr>
        </p:nvSpPr>
        <p:spPr/>
        <p:txBody>
          <a:bodyPr/>
          <a:lstStyle/>
          <a:p>
            <a:endParaRPr lang="en-US">
              <a:solidFill>
                <a:prstClr val="black">
                  <a:shade val="50000"/>
                </a:prstClr>
              </a:solidFill>
            </a:endParaRPr>
          </a:p>
        </p:txBody>
      </p:sp>
      <p:sp>
        <p:nvSpPr>
          <p:cNvPr id="4" name="Slide Number Placeholder 3"/>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9828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6" name="Footer Placeholder 5"/>
          <p:cNvSpPr>
            <a:spLocks noGrp="1"/>
          </p:cNvSpPr>
          <p:nvPr>
            <p:ph type="ftr" sz="quarter" idx="11"/>
          </p:nvPr>
        </p:nvSpPr>
        <p:spPr/>
        <p:txBody>
          <a:bodyPr/>
          <a:lstStyle/>
          <a:p>
            <a:endParaRPr lang="en-US">
              <a:solidFill>
                <a:prstClr val="black">
                  <a:shade val="50000"/>
                </a:prstClr>
              </a:solidFill>
            </a:endParaRPr>
          </a:p>
        </p:txBody>
      </p:sp>
      <p:sp>
        <p:nvSpPr>
          <p:cNvPr id="7" name="Slide Number Placeholder 6"/>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030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303F6E-2FC9-A44E-9826-E0644F4C0B9F}"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6" name="Footer Placeholder 5"/>
          <p:cNvSpPr>
            <a:spLocks noGrp="1"/>
          </p:cNvSpPr>
          <p:nvPr>
            <p:ph type="ftr" sz="quarter" idx="11"/>
          </p:nvPr>
        </p:nvSpPr>
        <p:spPr/>
        <p:txBody>
          <a:bodyPr/>
          <a:lstStyle/>
          <a:p>
            <a:endParaRPr lang="en-US">
              <a:solidFill>
                <a:prstClr val="black">
                  <a:shade val="50000"/>
                </a:prstClr>
              </a:solidFill>
            </a:endParaRPr>
          </a:p>
        </p:txBody>
      </p:sp>
      <p:sp>
        <p:nvSpPr>
          <p:cNvPr id="7" name="Slide Number Placeholder 6"/>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5407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9259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D91E41-B90A-4D6B-8727-D06165F4AEA0}" type="datetimeFigureOut">
              <a:rPr lang="en-US" smtClean="0">
                <a:solidFill>
                  <a:prstClr val="black">
                    <a:shade val="50000"/>
                  </a:prstClr>
                </a:solidFill>
              </a:rPr>
              <a:pPr/>
              <a:t>6/28/12</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fld id="{610A8BB1-25C4-4824-A0E2-1A0704981D74}" type="slidenum">
              <a:rPr lang="en-US" smtClean="0">
                <a:solidFill>
                  <a:prstClr val="black">
                    <a:shade val="50000"/>
                  </a:prstClr>
                </a:solidFill>
              </a:rPr>
              <a:pPr/>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33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303F6E-2FC9-A44E-9826-E0644F4C0B9F}"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79E015A-6B72-974A-938B-A0114ECB17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303F6E-2FC9-A44E-9826-E0644F4C0B9F}" type="datetimeFigureOut">
              <a:rPr lang="en-US" smtClean="0"/>
              <a:pPr/>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303F6E-2FC9-A44E-9826-E0644F4C0B9F}" type="datetimeFigureOut">
              <a:rPr lang="en-US" smtClean="0"/>
              <a:pPr/>
              <a:t>6/28/12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303F6E-2FC9-A44E-9826-E0644F4C0B9F}" type="datetimeFigureOut">
              <a:rPr lang="en-US" smtClean="0"/>
              <a:pPr/>
              <a:t>6/28/12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3F6E-2FC9-A44E-9826-E0644F4C0B9F}" type="datetimeFigureOut">
              <a:rPr lang="en-US" smtClean="0"/>
              <a:pPr/>
              <a:t>6/28/12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303F6E-2FC9-A44E-9826-E0644F4C0B9F}" type="datetimeFigureOut">
              <a:rPr lang="en-US" smtClean="0"/>
              <a:pPr/>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303F6E-2FC9-A44E-9826-E0644F4C0B9F}" type="datetimeFigureOut">
              <a:rPr lang="en-US" smtClean="0"/>
              <a:pPr/>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015A-6B72-974A-938B-A0114ECB17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5303F6E-2FC9-A44E-9826-E0644F4C0B9F}" type="datetimeFigureOut">
              <a:rPr lang="en-US" smtClean="0"/>
              <a:pPr/>
              <a:t>6/28/12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9E015A-6B72-974A-938B-A0114ECB17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duotone>
              <a:schemeClr val="bg1">
                <a:shade val="3000"/>
                <a:satMod val="110000"/>
              </a:schemeClr>
              <a:schemeClr val="bg1">
                <a:tint val="60000"/>
                <a:satMod val="425000"/>
              </a:scheme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4">
                    <a14:imgEffect>
                      <a14:colorTemperature colorTemp="10125"/>
                    </a14:imgEffect>
                    <a14:imgEffect>
                      <a14:saturation sat="0"/>
                    </a14:imgEffect>
                    <a14:imgEffect>
                      <a14:brightnessContrast bright="1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C3D91E41-B90A-4D6B-8727-D06165F4AEA0}" type="datetimeFigureOut">
              <a:rPr lang="en-US" smtClean="0">
                <a:solidFill>
                  <a:prstClr val="black">
                    <a:shade val="50000"/>
                  </a:prstClr>
                </a:solidFill>
              </a:rPr>
              <a:pPr defTabSz="914400"/>
              <a:t>6/28/12</a:t>
            </a:fld>
            <a:endParaRPr lang="en-US">
              <a:solidFill>
                <a:prstClr val="black">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en-US">
              <a:solidFill>
                <a:prstClr val="black">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610A8BB1-25C4-4824-A0E2-1A0704981D74}" type="slidenum">
              <a:rPr lang="en-US" smtClean="0">
                <a:solidFill>
                  <a:prstClr val="black">
                    <a:shade val="50000"/>
                  </a:prstClr>
                </a:solidFill>
              </a:rPr>
              <a:pPr defTabSz="914400"/>
              <a:t>‹#›</a:t>
            </a:fld>
            <a:endParaRPr lang="en-US">
              <a:solidFill>
                <a:prstClr val="black">
                  <a:shade val="50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07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rbdc.mnsu.edu/sites/mrbdc.mnsu.edu/files/public/major/midminn/subshed/sevenmi/vtour/smvt_1.html" TargetMode="Externa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youtu.be/ZnpAlZ3b8_E" TargetMode="External"/><Relationship Id="rId4" Type="http://schemas.openxmlformats.org/officeDocument/2006/relationships/hyperlink" Target="http://youtu.be/PNASsLuHKZ8" TargetMode="Externa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nr.state.mn.us/wetlands/index.html" TargetMode="External"/><Relationship Id="rId3" Type="http://schemas.openxmlformats.org/officeDocument/2006/relationships/hyperlink" Target="http://mrbdc.mnsu.edu/sites/mrbdc.mnsu.edu/files/public/major/midminn/subshed/sevenmi/vtour/smvt_1.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video" Target="file://localhost/http/::www.youtube.com:v:7D-9Lx1Ugh8%3Fversion=3&amp;hl=en_US" TargetMode="External"/><Relationship Id="rId2" Type="http://schemas.openxmlformats.org/officeDocument/2006/relationships/slideLayout" Target="../slideLayouts/slideLayout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video" Target="file://localhost/http/::www.youtube.com:v:F13XqePjK0g%3Fversion=3&amp;hl=en_US" TargetMode="External"/><Relationship Id="rId2" Type="http://schemas.openxmlformats.org/officeDocument/2006/relationships/slideLayout" Target="../slideLayouts/slideLayout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05000" y="-228600"/>
            <a:ext cx="6019800" cy="7625080"/>
          </a:xfrm>
          <a:prstGeom prst="rect">
            <a:avLst/>
          </a:prstGeom>
        </p:spPr>
      </p:pic>
      <p:pic>
        <p:nvPicPr>
          <p:cNvPr id="4" name="Picture 3" descr="ask_expert_final_iso.png"/>
          <p:cNvPicPr>
            <a:picLocks noChangeAspect="1"/>
          </p:cNvPicPr>
          <p:nvPr/>
        </p:nvPicPr>
        <p:blipFill>
          <a:blip r:embed="rId3" cstate="print"/>
          <a:stretch>
            <a:fillRect/>
          </a:stretch>
        </p:blipFill>
        <p:spPr>
          <a:xfrm>
            <a:off x="1143000" y="1871711"/>
            <a:ext cx="5334000" cy="17463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456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1646" y="274638"/>
            <a:ext cx="8229600" cy="1143000"/>
          </a:xfrm>
        </p:spPr>
        <p:txBody>
          <a:bodyPr>
            <a:normAutofit/>
          </a:bodyPr>
          <a:lstStyle/>
          <a:p>
            <a:r>
              <a:rPr lang="en-US" sz="3600" dirty="0" smtClean="0">
                <a:solidFill>
                  <a:srgbClr val="006699"/>
                </a:solidFill>
                <a:effectLst/>
                <a:latin typeface="Gill Sans MT" pitchFamily="34" charset="0"/>
              </a:rPr>
              <a:t>The “Duck Factory” </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186266" y="1163320"/>
            <a:ext cx="8229600" cy="4709160"/>
          </a:xfrm>
        </p:spPr>
        <p:txBody>
          <a:bodyPr/>
          <a:lstStyle/>
          <a:p>
            <a:pPr>
              <a:buFont typeface="Wingdings" pitchFamily="2" charset="2"/>
              <a:buChar char="§"/>
            </a:pPr>
            <a:r>
              <a:rPr lang="en-US" sz="1800" dirty="0" smtClean="0"/>
              <a:t>Minnesota River Basin is in the so-called </a:t>
            </a:r>
          </a:p>
          <a:p>
            <a:pPr marL="137160" indent="0">
              <a:buNone/>
            </a:pPr>
            <a:r>
              <a:rPr lang="en-US" sz="1800" dirty="0"/>
              <a:t> </a:t>
            </a:r>
            <a:r>
              <a:rPr lang="en-US" sz="1800" dirty="0" smtClean="0"/>
              <a:t>      “duck factory”</a:t>
            </a:r>
          </a:p>
          <a:p>
            <a:pPr>
              <a:buFont typeface="Wingdings" pitchFamily="2" charset="2"/>
              <a:buChar char="§"/>
            </a:pPr>
            <a:r>
              <a:rPr lang="en-US" sz="1800" dirty="0" smtClean="0"/>
              <a:t> North America’s best waterfowl breeding habitat. </a:t>
            </a:r>
          </a:p>
          <a:p>
            <a:pPr>
              <a:buFont typeface="Wingdings" pitchFamily="2" charset="2"/>
              <a:buChar char="§"/>
            </a:pPr>
            <a:r>
              <a:rPr lang="en-US" sz="1800" dirty="0" smtClean="0"/>
              <a:t>Ducks rely on upland areas around wetlands and shallow lakes for both nesting and as a food source.</a:t>
            </a:r>
          </a:p>
          <a:p>
            <a:endParaRPr lang="en-US" dirty="0"/>
          </a:p>
        </p:txBody>
      </p:sp>
      <p:graphicFrame>
        <p:nvGraphicFramePr>
          <p:cNvPr id="4" name="Object 3"/>
          <p:cNvGraphicFramePr>
            <a:graphicFrameLocks noChangeAspect="1"/>
          </p:cNvGraphicFramePr>
          <p:nvPr/>
        </p:nvGraphicFramePr>
        <p:xfrm>
          <a:off x="1143000" y="3340100"/>
          <a:ext cx="6858000" cy="177800"/>
        </p:xfrm>
        <a:graphic>
          <a:graphicData uri="http://schemas.openxmlformats.org/presentationml/2006/ole">
            <p:oleObj spid="_x0000_s29718" name="Document" r:id="rId3" imgW="6857748" imgH="177793" progId="Word.Document.12">
              <p:embed/>
            </p:oleObj>
          </a:graphicData>
        </a:graphic>
      </p:graphicFrame>
      <p:graphicFrame>
        <p:nvGraphicFramePr>
          <p:cNvPr id="5" name="Table 4"/>
          <p:cNvGraphicFramePr>
            <a:graphicFrameLocks noGrp="1"/>
          </p:cNvGraphicFramePr>
          <p:nvPr/>
        </p:nvGraphicFramePr>
        <p:xfrm>
          <a:off x="827702" y="2871593"/>
          <a:ext cx="7173298" cy="3698180"/>
        </p:xfrm>
        <a:graphic>
          <a:graphicData uri="http://schemas.openxmlformats.org/drawingml/2006/table">
            <a:tbl>
              <a:tblPr firstRow="1" bandRow="1">
                <a:tableStyleId>{5C22544A-7EE6-4342-B048-85BDC9FD1C3A}</a:tableStyleId>
              </a:tblPr>
              <a:tblGrid>
                <a:gridCol w="2203545"/>
                <a:gridCol w="4969753"/>
              </a:tblGrid>
              <a:tr h="531687">
                <a:tc>
                  <a:txBody>
                    <a:bodyPr/>
                    <a:lstStyle/>
                    <a:p>
                      <a:r>
                        <a:rPr lang="en-US" dirty="0" smtClean="0"/>
                        <a:t>Time</a:t>
                      </a:r>
                      <a:endParaRPr lang="en-US" dirty="0"/>
                    </a:p>
                  </a:txBody>
                  <a:tcPr/>
                </a:tc>
                <a:tc>
                  <a:txBody>
                    <a:bodyPr/>
                    <a:lstStyle/>
                    <a:p>
                      <a:r>
                        <a:rPr lang="en-US" dirty="0" smtClean="0"/>
                        <a:t>Outlook for Swan</a:t>
                      </a:r>
                      <a:r>
                        <a:rPr lang="en-US" baseline="0" dirty="0" smtClean="0"/>
                        <a:t> Lake &amp; Duck Production</a:t>
                      </a:r>
                      <a:endParaRPr lang="en-US" dirty="0"/>
                    </a:p>
                  </a:txBody>
                  <a:tcPr/>
                </a:tc>
              </a:tr>
              <a:tr h="531687">
                <a:tc>
                  <a:txBody>
                    <a:bodyPr/>
                    <a:lstStyle/>
                    <a:p>
                      <a:r>
                        <a:rPr lang="en-US" dirty="0" smtClean="0"/>
                        <a:t>1947</a:t>
                      </a:r>
                      <a:endParaRPr lang="en-US" dirty="0"/>
                    </a:p>
                  </a:txBody>
                  <a:tcPr/>
                </a:tc>
                <a:tc>
                  <a:txBody>
                    <a:bodyPr/>
                    <a:lstStyle/>
                    <a:p>
                      <a:r>
                        <a:rPr lang="en-US" dirty="0" smtClean="0"/>
                        <a:t>27,000 acres and 18,000 ducks</a:t>
                      </a:r>
                      <a:endParaRPr lang="en-US" dirty="0"/>
                    </a:p>
                  </a:txBody>
                  <a:tcPr/>
                </a:tc>
              </a:tr>
              <a:tr h="531687">
                <a:tc>
                  <a:txBody>
                    <a:bodyPr/>
                    <a:lstStyle/>
                    <a:p>
                      <a:r>
                        <a:rPr lang="en-US" dirty="0" smtClean="0"/>
                        <a:t>1984</a:t>
                      </a:r>
                      <a:endParaRPr lang="en-US" dirty="0"/>
                    </a:p>
                  </a:txBody>
                  <a:tcPr/>
                </a:tc>
                <a:tc>
                  <a:txBody>
                    <a:bodyPr/>
                    <a:lstStyle/>
                    <a:p>
                      <a:r>
                        <a:rPr lang="en-US" dirty="0" smtClean="0"/>
                        <a:t>16,500 acres and less than 100 ducks</a:t>
                      </a:r>
                      <a:endParaRPr lang="en-US" dirty="0"/>
                    </a:p>
                  </a:txBody>
                  <a:tcPr/>
                </a:tc>
              </a:tr>
              <a:tr h="613858">
                <a:tc>
                  <a:txBody>
                    <a:bodyPr/>
                    <a:lstStyle/>
                    <a:p>
                      <a:r>
                        <a:rPr lang="en-US" dirty="0" smtClean="0"/>
                        <a:t>1986</a:t>
                      </a:r>
                      <a:endParaRPr lang="en-US" dirty="0"/>
                    </a:p>
                  </a:txBody>
                  <a:tcPr/>
                </a:tc>
                <a:tc>
                  <a:txBody>
                    <a:bodyPr/>
                    <a:lstStyle/>
                    <a:p>
                      <a:r>
                        <a:rPr lang="en-US" dirty="0" smtClean="0"/>
                        <a:t>MN DNR initiated a ten</a:t>
                      </a:r>
                      <a:r>
                        <a:rPr lang="en-US" baseline="0" dirty="0" smtClean="0"/>
                        <a:t>-year Swan Lake Area Wildlife Project to increase upland habitat and develop an effective water management plan</a:t>
                      </a:r>
                      <a:endParaRPr lang="en-US" dirty="0"/>
                    </a:p>
                  </a:txBody>
                  <a:tcPr/>
                </a:tc>
              </a:tr>
              <a:tr h="531687">
                <a:tc>
                  <a:txBody>
                    <a:bodyPr/>
                    <a:lstStyle/>
                    <a:p>
                      <a:r>
                        <a:rPr lang="en-US" dirty="0" smtClean="0"/>
                        <a:t>Today</a:t>
                      </a:r>
                      <a:r>
                        <a:rPr lang="en-US" baseline="0" dirty="0" smtClean="0"/>
                        <a:t> </a:t>
                      </a:r>
                      <a:endParaRPr lang="en-US" dirty="0"/>
                    </a:p>
                  </a:txBody>
                  <a:tcPr/>
                </a:tc>
                <a:tc>
                  <a:txBody>
                    <a:bodyPr/>
                    <a:lstStyle/>
                    <a:p>
                      <a:r>
                        <a:rPr lang="en-US" dirty="0" smtClean="0"/>
                        <a:t>Lake</a:t>
                      </a:r>
                      <a:r>
                        <a:rPr lang="en-US" baseline="0" dirty="0" smtClean="0"/>
                        <a:t> annually produces between 6,000- 8,000 ducks. But the unexpected release of carp into the lake, can drastically reduce a duck’s food source.</a:t>
                      </a:r>
                      <a:endParaRPr lang="en-US" dirty="0"/>
                    </a:p>
                  </a:txBody>
                  <a:tcPr/>
                </a:tc>
              </a:tr>
            </a:tbl>
          </a:graphicData>
        </a:graphic>
      </p:graphicFrame>
      <p:pic>
        <p:nvPicPr>
          <p:cNvPr id="7" name="Picture 6"/>
          <p:cNvPicPr>
            <a:picLocks noChangeAspect="1"/>
          </p:cNvPicPr>
          <p:nvPr/>
        </p:nvPicPr>
        <p:blipFill>
          <a:blip r:embed="rId4"/>
          <a:stretch>
            <a:fillRect/>
          </a:stretch>
        </p:blipFill>
        <p:spPr>
          <a:xfrm>
            <a:off x="6396734" y="0"/>
            <a:ext cx="2747266" cy="21052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Seven Mile Creek</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2773858" y="6077279"/>
            <a:ext cx="4168809" cy="622109"/>
          </a:xfrm>
        </p:spPr>
        <p:txBody>
          <a:bodyPr>
            <a:normAutofit/>
          </a:bodyPr>
          <a:lstStyle/>
          <a:p>
            <a:pPr marL="137160" indent="0">
              <a:buNone/>
            </a:pPr>
            <a:r>
              <a:rPr lang="en-US" sz="2000" dirty="0" smtClean="0"/>
              <a:t>Seven Mile Creek </a:t>
            </a:r>
            <a:r>
              <a:rPr lang="en-US" sz="2000" dirty="0" smtClean="0">
                <a:hlinkClick r:id="rId2"/>
              </a:rPr>
              <a:t>Virtual Tour</a:t>
            </a:r>
            <a:endParaRPr lang="en-US" sz="2000" dirty="0"/>
          </a:p>
        </p:txBody>
      </p:sp>
      <p:pic>
        <p:nvPicPr>
          <p:cNvPr id="4" name="Picture 3" descr="Picture 093.jpg"/>
          <p:cNvPicPr>
            <a:picLocks noChangeAspect="1"/>
          </p:cNvPicPr>
          <p:nvPr/>
        </p:nvPicPr>
        <p:blipFill>
          <a:blip r:embed="rId3"/>
          <a:stretch>
            <a:fillRect/>
          </a:stretch>
        </p:blipFill>
        <p:spPr>
          <a:xfrm>
            <a:off x="1238808" y="1417638"/>
            <a:ext cx="6801255" cy="438188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Land Drainage</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467880" y="1082430"/>
            <a:ext cx="8345044" cy="2590936"/>
          </a:xfrm>
        </p:spPr>
        <p:txBody>
          <a:bodyPr>
            <a:normAutofit/>
          </a:bodyPr>
          <a:lstStyle/>
          <a:p>
            <a:pPr>
              <a:buFont typeface="Wingdings" pitchFamily="2" charset="2"/>
              <a:buChar char="§"/>
            </a:pPr>
            <a:r>
              <a:rPr lang="en-US" sz="2000" dirty="0" smtClean="0"/>
              <a:t>The landscape has been drastically altered since settlers moved in and drained the wetlands to farm the rich, productive farmland.</a:t>
            </a:r>
          </a:p>
          <a:p>
            <a:pPr>
              <a:buFont typeface="Wingdings" pitchFamily="2" charset="2"/>
              <a:buChar char="§"/>
            </a:pPr>
            <a:r>
              <a:rPr lang="en-US" sz="2000" dirty="0" smtClean="0"/>
              <a:t>As a result of expanding drainage tile lines and ditches, large, previously isolated wetlands were artificially connected to the Minnesota River.</a:t>
            </a:r>
          </a:p>
          <a:p>
            <a:pPr>
              <a:buFont typeface="Wingdings" pitchFamily="2" charset="2"/>
              <a:buChar char="§"/>
            </a:pPr>
            <a:r>
              <a:rPr lang="en-US" sz="2000" dirty="0" smtClean="0"/>
              <a:t>The Department of Natural Resources estimates that over 90% of the wetlands in the prairie have been lost.</a:t>
            </a:r>
            <a:endParaRPr lang="en-US" sz="2000" dirty="0"/>
          </a:p>
        </p:txBody>
      </p:sp>
      <p:pic>
        <p:nvPicPr>
          <p:cNvPr id="5" name="Picture 4" descr="Photos 030.jpg"/>
          <p:cNvPicPr>
            <a:picLocks noChangeAspect="1"/>
          </p:cNvPicPr>
          <p:nvPr/>
        </p:nvPicPr>
        <p:blipFill>
          <a:blip r:embed="rId2"/>
          <a:stretch>
            <a:fillRect/>
          </a:stretch>
        </p:blipFill>
        <p:spPr>
          <a:xfrm>
            <a:off x="4456509" y="3658757"/>
            <a:ext cx="3914980" cy="2673070"/>
          </a:xfrm>
          <a:prstGeom prst="rect">
            <a:avLst/>
          </a:prstGeom>
        </p:spPr>
      </p:pic>
      <p:sp>
        <p:nvSpPr>
          <p:cNvPr id="7" name="Rectangle 6"/>
          <p:cNvSpPr/>
          <p:nvPr/>
        </p:nvSpPr>
        <p:spPr>
          <a:xfrm>
            <a:off x="1903822" y="4492814"/>
            <a:ext cx="970137" cy="369332"/>
          </a:xfrm>
          <a:prstGeom prst="rect">
            <a:avLst/>
          </a:prstGeom>
        </p:spPr>
        <p:txBody>
          <a:bodyPr wrap="none">
            <a:spAutoFit/>
          </a:bodyPr>
          <a:lstStyle/>
          <a:p>
            <a:r>
              <a:rPr lang="en-US" dirty="0" smtClean="0">
                <a:hlinkClick r:id="rId3"/>
              </a:rPr>
              <a:t>Video 1</a:t>
            </a:r>
            <a:endParaRPr lang="en-US" dirty="0"/>
          </a:p>
        </p:txBody>
      </p:sp>
      <p:sp>
        <p:nvSpPr>
          <p:cNvPr id="8" name="Rectangle 7"/>
          <p:cNvSpPr/>
          <p:nvPr/>
        </p:nvSpPr>
        <p:spPr>
          <a:xfrm>
            <a:off x="1903822" y="4995292"/>
            <a:ext cx="970137" cy="369332"/>
          </a:xfrm>
          <a:prstGeom prst="rect">
            <a:avLst/>
          </a:prstGeom>
        </p:spPr>
        <p:txBody>
          <a:bodyPr wrap="none">
            <a:spAutoFit/>
          </a:bodyPr>
          <a:lstStyle/>
          <a:p>
            <a:r>
              <a:rPr lang="en-US" dirty="0" smtClean="0">
                <a:hlinkClick r:id="rId4"/>
              </a:rPr>
              <a:t>Video 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What’s being done now?</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457200" y="1375305"/>
            <a:ext cx="8229600" cy="4442171"/>
          </a:xfrm>
        </p:spPr>
        <p:txBody>
          <a:bodyPr>
            <a:normAutofit/>
          </a:bodyPr>
          <a:lstStyle/>
          <a:p>
            <a:pPr>
              <a:buFont typeface="Wingdings" pitchFamily="2" charset="2"/>
              <a:buChar char="§"/>
            </a:pPr>
            <a:r>
              <a:rPr lang="en-US" sz="2000" dirty="0" smtClean="0"/>
              <a:t>From the Minnesota Supreme Court's 1976 decision disallowing the construction of a highway through William Bryson's marsh, which he brought suit to save.</a:t>
            </a:r>
          </a:p>
          <a:p>
            <a:pPr>
              <a:buFont typeface="Wingdings" pitchFamily="2" charset="2"/>
              <a:buChar char="§"/>
            </a:pPr>
            <a:r>
              <a:rPr lang="en-US" sz="2000" dirty="0" smtClean="0"/>
              <a:t>"To some of our citizens a swamp or marshland is physically unattractive, an inconvenience to cross by foot and an obstacle to road construction or improvement.</a:t>
            </a:r>
          </a:p>
          <a:p>
            <a:pPr>
              <a:buFont typeface="Wingdings" pitchFamily="2" charset="2"/>
              <a:buChar char="§"/>
            </a:pPr>
            <a:r>
              <a:rPr lang="en-US" sz="2000" dirty="0" smtClean="0"/>
              <a:t>"It is quiet and peaceful - the most ancient of cathedrals - antedating the oldest of manmade structures. More than that, it acts as nature's sponge, holding heavy moisture to prevent flooding during heavy rainfalls and slowly releasing the moisture and maintaining the water tables during dry cycles.</a:t>
            </a:r>
          </a:p>
          <a:p>
            <a:pPr>
              <a:buFont typeface="Wingdings" pitchFamily="2" charset="2"/>
              <a:buChar char="§"/>
            </a:pPr>
            <a:r>
              <a:rPr lang="en-US" sz="2000" dirty="0" smtClean="0"/>
              <a:t>"In short, marshes and swamps are something to preserve and protect.”</a:t>
            </a:r>
          </a:p>
          <a:p>
            <a:endParaRPr lang="en-US" sz="1600" dirty="0" smtClean="0"/>
          </a:p>
          <a:p>
            <a:endParaRPr lang="en-US" sz="1600" dirty="0" smtClean="0"/>
          </a:p>
          <a:p>
            <a:pPr marL="13716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6742515" y="5411893"/>
            <a:ext cx="2159000" cy="127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Sources</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p:txBody>
          <a:bodyPr/>
          <a:lstStyle/>
          <a:p>
            <a:pPr>
              <a:buFont typeface="Wingdings" pitchFamily="2" charset="2"/>
              <a:buChar char="§"/>
            </a:pPr>
            <a:r>
              <a:rPr lang="en-US" sz="2000" dirty="0" smtClean="0"/>
              <a:t>Minnesota DNR. 2011.</a:t>
            </a:r>
          </a:p>
          <a:p>
            <a:pPr>
              <a:buFont typeface="Wingdings" pitchFamily="2" charset="2"/>
              <a:buChar char="§"/>
            </a:pPr>
            <a:r>
              <a:rPr lang="en-US" sz="2000" dirty="0" smtClean="0">
                <a:hlinkClick r:id="rId2"/>
              </a:rPr>
              <a:t>http://www.dnr.state.mn.us/wetlands/index.html</a:t>
            </a:r>
            <a:endParaRPr lang="en-US" sz="2000" dirty="0" smtClean="0"/>
          </a:p>
          <a:p>
            <a:pPr>
              <a:buFont typeface="Wingdings" pitchFamily="2" charset="2"/>
              <a:buChar char="§"/>
            </a:pPr>
            <a:endParaRPr lang="en-US" sz="2000" dirty="0" smtClean="0"/>
          </a:p>
          <a:p>
            <a:pPr>
              <a:buFont typeface="Wingdings" pitchFamily="2" charset="2"/>
              <a:buChar char="§"/>
            </a:pPr>
            <a:r>
              <a:rPr lang="en-US" sz="2000" dirty="0" smtClean="0"/>
              <a:t>Minnesota River Basin Data Center. Oct 2004.</a:t>
            </a:r>
          </a:p>
          <a:p>
            <a:pPr>
              <a:buFont typeface="Wingdings" pitchFamily="2" charset="2"/>
              <a:buChar char="§"/>
            </a:pPr>
            <a:r>
              <a:rPr lang="en-US" sz="2000" dirty="0" smtClean="0">
                <a:hlinkClick r:id="rId3"/>
              </a:rPr>
              <a:t>http://mrbdc.mnsu.edu/sites/mrbdc.mnsu.edu/files/public/major/midminn/subshed/sevenmi/vtour/smvt_1.html</a:t>
            </a: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1609" y="5295320"/>
            <a:ext cx="9144000" cy="1562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sk_expert_final_iso.png"/>
          <p:cNvPicPr>
            <a:picLocks noChangeAspect="1"/>
          </p:cNvPicPr>
          <p:nvPr/>
        </p:nvPicPr>
        <p:blipFill>
          <a:blip r:embed="rId2" cstate="print"/>
          <a:stretch>
            <a:fillRect/>
          </a:stretch>
        </p:blipFill>
        <p:spPr>
          <a:xfrm>
            <a:off x="6042546" y="228600"/>
            <a:ext cx="3048000" cy="997913"/>
          </a:xfrm>
          <a:prstGeom prst="rect">
            <a:avLst/>
          </a:prstGeom>
        </p:spPr>
      </p:pic>
      <p:sp>
        <p:nvSpPr>
          <p:cNvPr id="5" name="Rectangle 4"/>
          <p:cNvSpPr/>
          <p:nvPr/>
        </p:nvSpPr>
        <p:spPr>
          <a:xfrm>
            <a:off x="1961738" y="1923746"/>
            <a:ext cx="5737746" cy="2031325"/>
          </a:xfrm>
          <a:prstGeom prst="rect">
            <a:avLst/>
          </a:prstGeom>
        </p:spPr>
        <p:txBody>
          <a:bodyPr wrap="square">
            <a:spAutoFit/>
          </a:bodyPr>
          <a:lstStyle/>
          <a:p>
            <a:pPr>
              <a:buNone/>
            </a:pPr>
            <a:r>
              <a:rPr lang="en-US" dirty="0">
                <a:latin typeface="Book Antiqua" pitchFamily="18" charset="0"/>
              </a:rPr>
              <a:t>“Ask-an-Expert about the Minnesota River” profiles </a:t>
            </a:r>
          </a:p>
          <a:p>
            <a:pPr>
              <a:buNone/>
            </a:pPr>
            <a:r>
              <a:rPr lang="en-US" dirty="0">
                <a:latin typeface="Book Antiqua" pitchFamily="18" charset="0"/>
              </a:rPr>
              <a:t>scientists and citizens answering questions about </a:t>
            </a:r>
          </a:p>
          <a:p>
            <a:pPr>
              <a:buNone/>
            </a:pPr>
            <a:r>
              <a:rPr lang="en-US" dirty="0">
                <a:latin typeface="Book Antiqua" pitchFamily="18" charset="0"/>
              </a:rPr>
              <a:t>the health of the Minnesota River.</a:t>
            </a:r>
          </a:p>
          <a:p>
            <a:pPr>
              <a:buNone/>
            </a:pPr>
            <a:r>
              <a:rPr lang="en-US" dirty="0">
                <a:latin typeface="Book Antiqua" pitchFamily="18" charset="0"/>
              </a:rPr>
              <a:t>Produced by the Water Resources Center at Minnesota State</a:t>
            </a:r>
            <a:r>
              <a:rPr lang="en-US" dirty="0" smtClean="0">
                <a:latin typeface="Book Antiqua" pitchFamily="18" charset="0"/>
              </a:rPr>
              <a:t> University</a:t>
            </a:r>
            <a:r>
              <a:rPr lang="en-US" dirty="0">
                <a:latin typeface="Book Antiqua" pitchFamily="18" charset="0"/>
              </a:rPr>
              <a:t>, Mankato</a:t>
            </a:r>
          </a:p>
          <a:p>
            <a:pPr>
              <a:buNone/>
            </a:pPr>
            <a:r>
              <a:rPr lang="en-US" dirty="0">
                <a:latin typeface="Book Antiqua" pitchFamily="18" charset="0"/>
              </a:rPr>
              <a:t>To learn more, visit the Minnesota River Basin Data:</a:t>
            </a:r>
          </a:p>
          <a:p>
            <a:pPr>
              <a:buNone/>
            </a:pPr>
            <a:r>
              <a:rPr lang="en-US" dirty="0">
                <a:latin typeface="Book Antiqua" pitchFamily="18" charset="0"/>
              </a:rPr>
              <a:t>mrbdc.mnsu.edu/learn</a:t>
            </a:r>
          </a:p>
        </p:txBody>
      </p:sp>
      <p:pic>
        <p:nvPicPr>
          <p:cNvPr id="1026" name="Picture 2" descr="http://mrbdc.mnsu.edu/sites/mrbdc.mnsu.edu/files/public/mrbdc_logo_350px_0.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65734" y="5808646"/>
            <a:ext cx="3333750" cy="609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http://mrbdc.mnsu.edu/sites/mrbdc.mnsu.edu/files/public/images/logos/logo_wrclogo.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8673" y="5657559"/>
            <a:ext cx="1905000" cy="8382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708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658" y="270932"/>
            <a:ext cx="8229600" cy="1303867"/>
          </a:xfrm>
        </p:spPr>
        <p:txBody>
          <a:bodyPr>
            <a:normAutofit/>
          </a:bodyPr>
          <a:lstStyle/>
          <a:p>
            <a:r>
              <a:rPr lang="en-US" sz="3600" dirty="0" smtClean="0">
                <a:solidFill>
                  <a:srgbClr val="006699"/>
                </a:solidFill>
                <a:effectLst/>
                <a:latin typeface="Gill Sans MT" pitchFamily="34" charset="0"/>
              </a:rPr>
              <a:t>Wetlands in the Minnesota river basin </a:t>
            </a:r>
            <a:endParaRPr lang="en-US" sz="3600" dirty="0">
              <a:solidFill>
                <a:srgbClr val="006699"/>
              </a:solidFill>
              <a:effectLst/>
              <a:latin typeface="Gill Sans MT" pitchFamily="34" charset="0"/>
            </a:endParaRPr>
          </a:p>
        </p:txBody>
      </p:sp>
      <p:pic>
        <p:nvPicPr>
          <p:cNvPr id="7" name="7D-9Lx1Ugh8?version=3&amp;hl=en_US"/>
          <p:cNvPicPr/>
          <p:nvPr>
            <a:videoFile r:link="rId1"/>
          </p:nvPr>
        </p:nvPicPr>
        <p:blipFill>
          <a:blip r:embed="rId3"/>
          <a:stretch>
            <a:fillRect/>
          </a:stretch>
        </p:blipFill>
        <p:spPr>
          <a:xfrm>
            <a:off x="1639454" y="1781079"/>
            <a:ext cx="6005690" cy="4504267"/>
          </a:xfrm>
          <a:prstGeom prst="rect">
            <a:avLst/>
          </a:prstGeom>
        </p:spPr>
      </p:pic>
    </p:spTree>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Types of Wetlands </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254000" y="5300426"/>
            <a:ext cx="8432800" cy="1210733"/>
          </a:xfrm>
        </p:spPr>
        <p:txBody>
          <a:bodyPr>
            <a:normAutofit/>
          </a:bodyPr>
          <a:lstStyle/>
          <a:p>
            <a:pPr marL="137160" indent="0">
              <a:buNone/>
            </a:pPr>
            <a:r>
              <a:rPr lang="en-US" sz="2000" dirty="0" smtClean="0"/>
              <a:t>Shrub and Wooded swamps are shrubby or forested wetlands found along the edges of lakes, rivers, and streams</a:t>
            </a:r>
          </a:p>
          <a:p>
            <a:endParaRPr lang="en-US" sz="1946" b="1" dirty="0" smtClean="0"/>
          </a:p>
          <a:p>
            <a:pPr marL="137160" indent="0">
              <a:buNone/>
            </a:pPr>
            <a:endParaRPr lang="en-US" dirty="0"/>
          </a:p>
        </p:txBody>
      </p:sp>
      <p:sp>
        <p:nvSpPr>
          <p:cNvPr id="7" name="Content Placeholder 2"/>
          <p:cNvSpPr txBox="1">
            <a:spLocks/>
          </p:cNvSpPr>
          <p:nvPr/>
        </p:nvSpPr>
        <p:spPr>
          <a:xfrm>
            <a:off x="5412828" y="1571105"/>
            <a:ext cx="3731172" cy="2863193"/>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2000" dirty="0" smtClean="0"/>
              <a:t>Seasonal Basins or flats are small, isolated wetlands that contain water only seasonally. Seasonal basins or flats are found throughout Minnesota including Fort Snelling State Park.</a:t>
            </a:r>
          </a:p>
          <a:p>
            <a:endParaRPr lang="en-US" dirty="0"/>
          </a:p>
        </p:txBody>
      </p:sp>
      <p:pic>
        <p:nvPicPr>
          <p:cNvPr id="8" name="Picture 7" descr="IMG_0095.JPG"/>
          <p:cNvPicPr>
            <a:picLocks noChangeAspect="1"/>
          </p:cNvPicPr>
          <p:nvPr/>
        </p:nvPicPr>
        <p:blipFill>
          <a:blip r:embed="rId2"/>
          <a:stretch>
            <a:fillRect/>
          </a:stretch>
        </p:blipFill>
        <p:spPr>
          <a:xfrm>
            <a:off x="507995" y="1502306"/>
            <a:ext cx="4671995" cy="31146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Types of Wetlands</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609599" y="5342467"/>
            <a:ext cx="8398933" cy="1312333"/>
          </a:xfrm>
        </p:spPr>
        <p:txBody>
          <a:bodyPr/>
          <a:lstStyle/>
          <a:p>
            <a:pPr marL="137160" indent="0">
              <a:buNone/>
            </a:pPr>
            <a:r>
              <a:rPr lang="en-US" sz="2000" dirty="0" smtClean="0"/>
              <a:t>Prairie potholes are shallow depressions formed by retreating glaciers. They provide excellent habitat and breeding grounds for migratory birds. Sibley, Crow Wing, and Maplewood State Parks provide good examples of these wetlands.</a:t>
            </a:r>
          </a:p>
          <a:p>
            <a:endParaRPr lang="en-US" dirty="0"/>
          </a:p>
        </p:txBody>
      </p:sp>
      <p:pic>
        <p:nvPicPr>
          <p:cNvPr id="4" name="Picture 3"/>
          <p:cNvPicPr>
            <a:picLocks noChangeAspect="1"/>
          </p:cNvPicPr>
          <p:nvPr/>
        </p:nvPicPr>
        <p:blipFill>
          <a:blip r:embed="rId2"/>
          <a:stretch>
            <a:fillRect/>
          </a:stretch>
        </p:blipFill>
        <p:spPr>
          <a:xfrm>
            <a:off x="1798976" y="1418564"/>
            <a:ext cx="5340845" cy="3667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normAutofit/>
          </a:bodyPr>
          <a:lstStyle/>
          <a:p>
            <a:r>
              <a:rPr lang="en-US" sz="3600" dirty="0" smtClean="0">
                <a:solidFill>
                  <a:srgbClr val="006699"/>
                </a:solidFill>
                <a:effectLst/>
                <a:latin typeface="Gill Sans MT" pitchFamily="34" charset="0"/>
              </a:rPr>
              <a:t>Benefits of Wetlands</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457200" y="5867400"/>
            <a:ext cx="8229600" cy="838200"/>
          </a:xfrm>
        </p:spPr>
        <p:txBody>
          <a:bodyPr>
            <a:normAutofit/>
          </a:bodyPr>
          <a:lstStyle/>
          <a:p>
            <a:pPr marL="137160" indent="0">
              <a:buNone/>
            </a:pPr>
            <a:r>
              <a:rPr lang="en-US" sz="2000" dirty="0" smtClean="0"/>
              <a:t>Erosion control. Wetland vegetation reduces erosion along lakes and stream banks by reducing forces associated with wave action.</a:t>
            </a:r>
          </a:p>
        </p:txBody>
      </p:sp>
      <p:pic>
        <p:nvPicPr>
          <p:cNvPr id="4" name="F13XqePjK0g?version=3&amp;hl=en_US"/>
          <p:cNvPicPr/>
          <p:nvPr>
            <a:videoFile r:link="rId1"/>
          </p:nvPr>
        </p:nvPicPr>
        <p:blipFill>
          <a:blip r:embed="rId3"/>
          <a:stretch>
            <a:fillRect/>
          </a:stretch>
        </p:blipFill>
        <p:spPr>
          <a:xfrm>
            <a:off x="1456267" y="1024467"/>
            <a:ext cx="6028267" cy="4521200"/>
          </a:xfrm>
          <a:prstGeom prst="rect">
            <a:avLst/>
          </a:prstGeom>
        </p:spPr>
      </p:pic>
    </p:spTree>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Benefits of Wetlands</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457201" y="5469466"/>
            <a:ext cx="6578902" cy="1176867"/>
          </a:xfrm>
        </p:spPr>
        <p:txBody>
          <a:bodyPr>
            <a:normAutofit fontScale="92500"/>
          </a:bodyPr>
          <a:lstStyle/>
          <a:p>
            <a:pPr marL="137160" indent="0">
              <a:buNone/>
            </a:pPr>
            <a:r>
              <a:rPr lang="en-US" sz="2000" dirty="0" smtClean="0"/>
              <a:t>Ground water recharge and discharge. They receive ground water even during dry periods. This helps reduce the impact of short-term droughts on rivers and streams.</a:t>
            </a:r>
          </a:p>
          <a:p>
            <a:endParaRPr lang="en-US" dirty="0"/>
          </a:p>
        </p:txBody>
      </p:sp>
      <p:sp>
        <p:nvSpPr>
          <p:cNvPr id="5" name="TextBox 4"/>
          <p:cNvSpPr txBox="1"/>
          <p:nvPr/>
        </p:nvSpPr>
        <p:spPr>
          <a:xfrm rot="16200000">
            <a:off x="6730570" y="4741113"/>
            <a:ext cx="611065" cy="261610"/>
          </a:xfrm>
          <a:prstGeom prst="rect">
            <a:avLst/>
          </a:prstGeom>
          <a:noFill/>
        </p:spPr>
        <p:txBody>
          <a:bodyPr wrap="none" rtlCol="0">
            <a:spAutoFit/>
          </a:bodyPr>
          <a:lstStyle/>
          <a:p>
            <a:r>
              <a:rPr lang="en-US" sz="1050" dirty="0" err="1" smtClean="0"/>
              <a:t>MPCA</a:t>
            </a:r>
            <a:endParaRPr lang="en-US" sz="1050" dirty="0"/>
          </a:p>
        </p:txBody>
      </p:sp>
      <p:sp>
        <p:nvSpPr>
          <p:cNvPr id="7" name="Content Placeholder 2"/>
          <p:cNvSpPr txBox="1">
            <a:spLocks/>
          </p:cNvSpPr>
          <p:nvPr/>
        </p:nvSpPr>
        <p:spPr>
          <a:xfrm>
            <a:off x="126124" y="1623848"/>
            <a:ext cx="3247697" cy="315985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2000" smtClean="0"/>
              <a:t>Flood control. Wetlands can slow runoff water, minimizing the frequency streams and rivers reach catastrophic flood levels.</a:t>
            </a:r>
          </a:p>
          <a:p>
            <a:endParaRPr lang="en-US" dirty="0"/>
          </a:p>
        </p:txBody>
      </p:sp>
      <p:pic>
        <p:nvPicPr>
          <p:cNvPr id="8" name="Picture 7" descr="mnrivervalleynwr1.jpg"/>
          <p:cNvPicPr>
            <a:picLocks noChangeAspect="1"/>
          </p:cNvPicPr>
          <p:nvPr/>
        </p:nvPicPr>
        <p:blipFill>
          <a:blip r:embed="rId2"/>
          <a:stretch>
            <a:fillRect/>
          </a:stretch>
        </p:blipFill>
        <p:spPr>
          <a:xfrm>
            <a:off x="3810529" y="1623848"/>
            <a:ext cx="4486627" cy="3364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Benefits of Wetlands</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457200" y="5681133"/>
            <a:ext cx="8382000" cy="956733"/>
          </a:xfrm>
        </p:spPr>
        <p:txBody>
          <a:bodyPr/>
          <a:lstStyle/>
          <a:p>
            <a:pPr marL="137160" indent="0">
              <a:buNone/>
            </a:pPr>
            <a:r>
              <a:rPr lang="en-US" sz="2000" dirty="0" smtClean="0"/>
              <a:t>Natural filter. </a:t>
            </a:r>
            <a:r>
              <a:rPr lang="en-US" sz="2000" dirty="0"/>
              <a:t>A</a:t>
            </a:r>
            <a:r>
              <a:rPr lang="en-US" sz="2000" dirty="0" smtClean="0"/>
              <a:t>llowing cleaner water to flow into the body of water beyond or below the wetland.</a:t>
            </a:r>
          </a:p>
          <a:p>
            <a:endParaRPr lang="en-US" dirty="0"/>
          </a:p>
        </p:txBody>
      </p:sp>
      <p:pic>
        <p:nvPicPr>
          <p:cNvPr id="31748" name="Picture 4" descr="C:\Users\Nicole\AppData\Local\Microsoft\Windows\Temporary Internet Files\Content.IE5\KJYMXXPT\MC900199272[1].wm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69862" y="1560917"/>
            <a:ext cx="4575486" cy="366857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Wildlife Habitat </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a:xfrm>
            <a:off x="408444" y="1417638"/>
            <a:ext cx="7143239" cy="1143000"/>
          </a:xfrm>
        </p:spPr>
        <p:txBody>
          <a:bodyPr>
            <a:normAutofit/>
          </a:bodyPr>
          <a:lstStyle/>
          <a:p>
            <a:pPr marL="137160" indent="0">
              <a:buNone/>
            </a:pPr>
            <a:r>
              <a:rPr lang="en-US" sz="2000" dirty="0" smtClean="0"/>
              <a:t>Fisheries habitat. Many species of fish utilize wetland habitats for spawning, food sources, or protection.</a:t>
            </a:r>
          </a:p>
          <a:p>
            <a:endParaRPr lang="en-US" sz="1800" dirty="0"/>
          </a:p>
        </p:txBody>
      </p:sp>
      <p:sp>
        <p:nvSpPr>
          <p:cNvPr id="4" name="Rectangle 3"/>
          <p:cNvSpPr/>
          <p:nvPr/>
        </p:nvSpPr>
        <p:spPr>
          <a:xfrm>
            <a:off x="4114800" y="2803436"/>
            <a:ext cx="4572000" cy="1200329"/>
          </a:xfrm>
          <a:prstGeom prst="rect">
            <a:avLst/>
          </a:prstGeom>
        </p:spPr>
        <p:txBody>
          <a:bodyPr>
            <a:spAutoFit/>
          </a:bodyPr>
          <a:lstStyle/>
          <a:p>
            <a:pPr marL="137160" indent="0">
              <a:buNone/>
            </a:pPr>
            <a:r>
              <a:rPr lang="en-US" dirty="0"/>
              <a:t>Rare species habitat. 43 per cent of threatened or endangered species in the U.S. live in or depend on wetlands. This includes plants and animals.</a:t>
            </a:r>
          </a:p>
        </p:txBody>
      </p:sp>
      <p:sp>
        <p:nvSpPr>
          <p:cNvPr id="5" name="Rectangle 4"/>
          <p:cNvSpPr/>
          <p:nvPr/>
        </p:nvSpPr>
        <p:spPr>
          <a:xfrm>
            <a:off x="643467" y="4986328"/>
            <a:ext cx="5858933" cy="1477328"/>
          </a:xfrm>
          <a:prstGeom prst="rect">
            <a:avLst/>
          </a:prstGeom>
        </p:spPr>
        <p:txBody>
          <a:bodyPr wrap="square">
            <a:spAutoFit/>
          </a:bodyPr>
          <a:lstStyle/>
          <a:p>
            <a:pPr marL="137160" indent="0">
              <a:buNone/>
            </a:pPr>
            <a:r>
              <a:rPr lang="en-US" dirty="0"/>
              <a:t>Wildlife habitat. Many animals depend on wetlands for homes and resting spots. Fish, amphibians, reptiles, aquatic insects and certain mammals need wetlands as a place for their young to be born and grow.</a:t>
            </a:r>
          </a:p>
        </p:txBody>
      </p:sp>
      <p:pic>
        <p:nvPicPr>
          <p:cNvPr id="33794" name="Picture 2" descr="http://mrbdc.mnsu.edu/sites/mrbdc.mnsu.edu/files/public/mnbasin/fact_sheets/photos/birds/greatblueheron_ch.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02721" y="2320661"/>
            <a:ext cx="2155790" cy="25395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6699"/>
                </a:solidFill>
                <a:effectLst/>
                <a:latin typeface="Gill Sans MT" pitchFamily="34" charset="0"/>
              </a:rPr>
              <a:t>Struggling to stay alive </a:t>
            </a:r>
            <a:endParaRPr lang="en-US" sz="3600" dirty="0">
              <a:solidFill>
                <a:srgbClr val="006699"/>
              </a:solidFill>
              <a:effectLst/>
              <a:latin typeface="Gill Sans MT" pitchFamily="34" charset="0"/>
            </a:endParaRPr>
          </a:p>
        </p:txBody>
      </p:sp>
      <p:sp>
        <p:nvSpPr>
          <p:cNvPr id="3" name="Content Placeholder 2"/>
          <p:cNvSpPr>
            <a:spLocks noGrp="1"/>
          </p:cNvSpPr>
          <p:nvPr>
            <p:ph idx="1"/>
          </p:nvPr>
        </p:nvSpPr>
        <p:spPr/>
        <p:txBody>
          <a:bodyPr/>
          <a:lstStyle/>
          <a:p>
            <a:pPr marL="137160" indent="0">
              <a:buNone/>
            </a:pPr>
            <a:r>
              <a:rPr lang="en-US" sz="2000" dirty="0" smtClean="0"/>
              <a:t>River Otters timeline</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70434996"/>
              </p:ext>
            </p:extLst>
          </p:nvPr>
        </p:nvGraphicFramePr>
        <p:xfrm>
          <a:off x="295366" y="2103120"/>
          <a:ext cx="6096000" cy="4206239"/>
        </p:xfrm>
        <a:graphic>
          <a:graphicData uri="http://schemas.openxmlformats.org/drawingml/2006/table">
            <a:tbl>
              <a:tblPr firstRow="1" bandRow="1">
                <a:tableStyleId>{69CF1AB2-1976-4502-BF36-3FF5EA218861}</a:tableStyleId>
              </a:tblPr>
              <a:tblGrid>
                <a:gridCol w="1664925"/>
                <a:gridCol w="4431075"/>
              </a:tblGrid>
              <a:tr h="503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Pre-settlement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Are Present,</a:t>
                      </a:r>
                      <a:r>
                        <a:rPr lang="en-US" b="0" baseline="0" dirty="0" smtClean="0"/>
                        <a:t> used most waterways including the Minnesota River</a:t>
                      </a:r>
                      <a:endParaRPr lang="en-US" b="0" dirty="0" smtClean="0"/>
                    </a:p>
                    <a:p>
                      <a:endParaRPr lang="en-US" dirty="0"/>
                    </a:p>
                  </a:txBody>
                  <a:tcPr/>
                </a:tc>
              </a:tr>
              <a:tr h="503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Early 1900’s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River Otters range is greatly reduced because of wetland drainage and destruction of habitat</a:t>
                      </a:r>
                      <a:endParaRPr lang="en-US" dirty="0" smtClean="0"/>
                    </a:p>
                    <a:p>
                      <a:endParaRPr lang="en-US" dirty="0"/>
                    </a:p>
                  </a:txBody>
                  <a:tcPr/>
                </a:tc>
              </a:tr>
              <a:tr h="503910">
                <a:tc>
                  <a:txBody>
                    <a:bodyPr/>
                    <a:lstStyle/>
                    <a:p>
                      <a:r>
                        <a:rPr lang="en-US" b="1" dirty="0" smtClean="0"/>
                        <a:t>Early1980’s</a:t>
                      </a:r>
                      <a:endParaRPr lang="en-US" b="1" dirty="0"/>
                    </a:p>
                  </a:txBody>
                  <a:tcPr/>
                </a:tc>
                <a:tc>
                  <a:txBody>
                    <a:bodyPr/>
                    <a:lstStyle/>
                    <a:p>
                      <a:r>
                        <a:rPr lang="en-US" dirty="0" smtClean="0"/>
                        <a:t>21 otters are released in the upper Minnesota</a:t>
                      </a:r>
                      <a:r>
                        <a:rPr lang="en-US" baseline="0" dirty="0" smtClean="0"/>
                        <a:t> River basin in west-central Minnesota</a:t>
                      </a:r>
                      <a:endParaRPr lang="en-US" dirty="0"/>
                    </a:p>
                  </a:txBody>
                  <a:tcPr/>
                </a:tc>
              </a:tr>
              <a:tr h="503910">
                <a:tc>
                  <a:txBody>
                    <a:bodyPr/>
                    <a:lstStyle/>
                    <a:p>
                      <a:r>
                        <a:rPr lang="en-US" b="1" dirty="0" smtClean="0"/>
                        <a:t>Today</a:t>
                      </a:r>
                      <a:endParaRPr lang="en-US" b="1" dirty="0"/>
                    </a:p>
                  </a:txBody>
                  <a:tcPr/>
                </a:tc>
                <a:tc>
                  <a:txBody>
                    <a:bodyPr/>
                    <a:lstStyle/>
                    <a:p>
                      <a:r>
                        <a:rPr lang="en-US" dirty="0" smtClean="0"/>
                        <a:t>There are an estimated 11,000 otters in the state (mostly in the northern</a:t>
                      </a:r>
                      <a:r>
                        <a:rPr lang="en-US" baseline="0" dirty="0" smtClean="0"/>
                        <a:t> half, but with increasing numbers and distribution in the south).</a:t>
                      </a:r>
                      <a:endParaRPr lang="en-US" dirty="0"/>
                    </a:p>
                  </a:txBody>
                  <a:tcPr/>
                </a:tc>
              </a:tr>
            </a:tbl>
          </a:graphicData>
        </a:graphic>
      </p:graphicFrame>
      <p:sp>
        <p:nvSpPr>
          <p:cNvPr id="6" name="TextBox 5"/>
          <p:cNvSpPr txBox="1"/>
          <p:nvPr/>
        </p:nvSpPr>
        <p:spPr>
          <a:xfrm>
            <a:off x="6391367" y="2512643"/>
            <a:ext cx="2752634" cy="2031325"/>
          </a:xfrm>
          <a:prstGeom prst="rect">
            <a:avLst/>
          </a:prstGeom>
          <a:noFill/>
        </p:spPr>
        <p:txBody>
          <a:bodyPr wrap="square" rtlCol="0">
            <a:spAutoFit/>
          </a:bodyPr>
          <a:lstStyle/>
          <a:p>
            <a:r>
              <a:rPr lang="en-US" dirty="0" smtClean="0"/>
              <a:t>    </a:t>
            </a:r>
            <a:r>
              <a:rPr lang="en-US" u="sng" dirty="0" smtClean="0"/>
              <a:t>River Otters </a:t>
            </a:r>
          </a:p>
          <a:p>
            <a:r>
              <a:rPr lang="en-US" dirty="0" smtClean="0"/>
              <a:t>	</a:t>
            </a:r>
            <a:r>
              <a:rPr lang="en-US" u="sng" dirty="0" smtClean="0"/>
              <a:t>Mortality Factors</a:t>
            </a:r>
          </a:p>
          <a:p>
            <a:pPr marL="342900" indent="-342900">
              <a:buFont typeface="+mj-lt"/>
              <a:buAutoNum type="arabicPeriod"/>
            </a:pPr>
            <a:r>
              <a:rPr lang="en-US" dirty="0" smtClean="0"/>
              <a:t>Drainage of wetlands</a:t>
            </a:r>
          </a:p>
          <a:p>
            <a:pPr marL="342900" indent="-342900">
              <a:buFont typeface="+mj-lt"/>
              <a:buAutoNum type="arabicPeriod"/>
            </a:pPr>
            <a:r>
              <a:rPr lang="en-US" dirty="0" smtClean="0"/>
              <a:t>Regulated trapping</a:t>
            </a:r>
          </a:p>
          <a:p>
            <a:pPr marL="342900" indent="-342900">
              <a:buFont typeface="+mj-lt"/>
              <a:buAutoNum type="arabicPeriod"/>
            </a:pPr>
            <a:r>
              <a:rPr lang="en-US" dirty="0" smtClean="0"/>
              <a:t>Pollutants</a:t>
            </a:r>
          </a:p>
          <a:p>
            <a:pPr marL="342900" indent="-342900">
              <a:buFont typeface="+mj-lt"/>
              <a:buAutoNum type="arabicPeriod"/>
            </a:pPr>
            <a:r>
              <a:rPr lang="en-US" dirty="0" smtClean="0"/>
              <a:t>Loss of Habitat</a:t>
            </a:r>
          </a:p>
          <a:p>
            <a:pPr marL="342900" indent="-342900">
              <a:buFont typeface="+mj-lt"/>
              <a:buAutoNum type="arabicPeriod"/>
            </a:pPr>
            <a:r>
              <a:rPr lang="en-US" dirty="0" smtClean="0"/>
              <a:t>Vehicle collisions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4866</TotalTime>
  <Words>817</Words>
  <Application>Microsoft Macintosh PowerPoint</Application>
  <PresentationFormat>On-screen Show (4:3)</PresentationFormat>
  <Paragraphs>77</Paragraphs>
  <Slides>15</Slides>
  <Notes>0</Notes>
  <HiddenSlides>0</HiddenSlides>
  <MMClips>2</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Apex</vt:lpstr>
      <vt:lpstr>1_Apex</vt:lpstr>
      <vt:lpstr>Document</vt:lpstr>
      <vt:lpstr>Slide 1</vt:lpstr>
      <vt:lpstr>Wetlands in the Minnesota river basin </vt:lpstr>
      <vt:lpstr>Types of Wetlands </vt:lpstr>
      <vt:lpstr>Types of Wetlands</vt:lpstr>
      <vt:lpstr>Benefits of Wetlands</vt:lpstr>
      <vt:lpstr>Benefits of Wetlands</vt:lpstr>
      <vt:lpstr>Benefits of Wetlands</vt:lpstr>
      <vt:lpstr>Wildlife Habitat </vt:lpstr>
      <vt:lpstr>Struggling to stay alive </vt:lpstr>
      <vt:lpstr>The “Duck Factory” </vt:lpstr>
      <vt:lpstr>Seven Mile Creek</vt:lpstr>
      <vt:lpstr>Land Drainage</vt:lpstr>
      <vt:lpstr>What’s being done now?</vt:lpstr>
      <vt:lpstr>Sources</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 in the  minnesota river </dc:title>
  <dc:creator>Nicholas Kingeter</dc:creator>
  <cp:lastModifiedBy>Courtney Thoreson</cp:lastModifiedBy>
  <cp:revision>26</cp:revision>
  <dcterms:created xsi:type="dcterms:W3CDTF">2012-06-28T22:12:45Z</dcterms:created>
  <dcterms:modified xsi:type="dcterms:W3CDTF">2012-06-28T22:17:34Z</dcterms:modified>
</cp:coreProperties>
</file>