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Default Extension="wdp" ContentType="image/vnd.ms-photo"/>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4008" r:id="rId1"/>
  </p:sldMasterIdLst>
  <p:notesMasterIdLst>
    <p:notesMasterId r:id="rId27"/>
  </p:notesMasterIdLst>
  <p:sldIdLst>
    <p:sldId id="279" r:id="rId2"/>
    <p:sldId id="256" r:id="rId3"/>
    <p:sldId id="281" r:id="rId4"/>
    <p:sldId id="282" r:id="rId5"/>
    <p:sldId id="283" r:id="rId6"/>
    <p:sldId id="284" r:id="rId7"/>
    <p:sldId id="285" r:id="rId8"/>
    <p:sldId id="286" r:id="rId9"/>
    <p:sldId id="287" r:id="rId10"/>
    <p:sldId id="288"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28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 xmlns:p14="http://schemas.microsoft.com/office/powerpoint/2010/main" xmlns:p="http://schemas.openxmlformats.org/presentationml/2006/main" xmlns:r="http://schemas.openxmlformats.org/officeDocument/2006/relationships" xmlns:a="http://schemas.openxmlformats.org/drawingml/2006/main">
          <a:srgbClr val="FF0000"/>
        </p14:laserClr>
      </p:ext>
      <p:ext uri="{2FDB2607-1784-4EEB-B798-7EB5836EED8A}">
        <p14:showMediaCtrls xmlns="" xmlns:p14="http://schemas.microsoft.com/office/powerpoint/2010/main" xmlns:p="http://schemas.openxmlformats.org/presentationml/2006/main" xmlns:r="http://schemas.openxmlformats.org/officeDocument/2006/relationships" xmlns:a="http://schemas.openxmlformats.org/drawingml/2006/main" val="1"/>
      </p:ext>
    </p:extLst>
  </p:showPr>
  <p:clrMru>
    <a:srgbClr val="0B6A8A"/>
    <a:srgbClr val="3399FF"/>
  </p:clrMru>
  <p:extLst>
    <p:ext uri="{E76CE94A-603C-4142-B9EB-6D1370010A27}">
      <p14:discardImageEditData xmlns="" xmlns:p14="http://schemas.microsoft.com/office/powerpoint/2010/main" xmlns:p="http://schemas.openxmlformats.org/presentationml/2006/main" xmlns:r="http://schemas.openxmlformats.org/officeDocument/2006/relationships" xmlns:a="http://schemas.openxmlformats.org/drawingml/2006/main" val="0"/>
    </p:ext>
    <p:ext uri="{D31A062A-798A-4329-ABDD-BBA856620510}">
      <p14:defaultImageDpi xmlns="" xmlns:p14="http://schemas.microsoft.com/office/powerpoint/2010/main" xmlns:p="http://schemas.openxmlformats.org/presentationml/2006/main" xmlns:r="http://schemas.openxmlformats.org/officeDocument/2006/relationships" xmlns:a="http://schemas.openxmlformats.org/drawingml/2006/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6912" autoAdjust="0"/>
    <p:restoredTop sz="94660"/>
  </p:normalViewPr>
  <p:slideViewPr>
    <p:cSldViewPr>
      <p:cViewPr>
        <p:scale>
          <a:sx n="70" d="100"/>
          <a:sy n="70" d="100"/>
        </p:scale>
        <p:origin x="-1392" y="-56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E3B956-2E60-4D74-8C85-69991A42016E}" type="datetimeFigureOut">
              <a:rPr lang="en-US" smtClean="0"/>
              <a:pPr/>
              <a:t>6/28/12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8422A2-411F-4A89-8A1F-3D265B3408F9}" type="slidenum">
              <a:rPr lang="en-US" smtClean="0"/>
              <a:pPr/>
              <a:t>‹#›</a:t>
            </a:fld>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327197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Mussels are among the most endangered group of animals in the world and much</a:t>
            </a:r>
            <a:r>
              <a:rPr lang="en-US" baseline="0" dirty="0" smtClean="0"/>
              <a:t> of it stems from the changes that have occurred to their habitat over the last 200 years.  At least 70 percent of mussels in North America are extinct, imperiled or in need of special protection according to organizations like The Nature Conservancy.  Compared to 16.5 percent of mammalian species and 14.6 percent of bird species.  In the last 20 years scientists began to discover the loss of some mussel species and the need to step up the research process.</a:t>
            </a:r>
            <a:endParaRPr lang="en-US" dirty="0"/>
          </a:p>
        </p:txBody>
      </p:sp>
      <p:sp>
        <p:nvSpPr>
          <p:cNvPr id="4" name="Slide Number Placeholder 3"/>
          <p:cNvSpPr>
            <a:spLocks noGrp="1"/>
          </p:cNvSpPr>
          <p:nvPr>
            <p:ph type="sldNum" sz="quarter" idx="10"/>
          </p:nvPr>
        </p:nvSpPr>
        <p:spPr/>
        <p:txBody>
          <a:bodyPr/>
          <a:lstStyle/>
          <a:p>
            <a:fld id="{718422A2-411F-4A89-8A1F-3D265B3408F9}"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26035C56-88CB-4CB1-88F5-F7A5F4C00866}" type="datetimeFigureOut">
              <a:rPr lang="en-US" smtClean="0"/>
              <a:pPr/>
              <a:t>6/28/12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4D3B9398-C661-482C-935B-2291C18CF852}"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6035C56-88CB-4CB1-88F5-F7A5F4C00866}" type="datetimeFigureOut">
              <a:rPr lang="en-US" smtClean="0"/>
              <a:pPr/>
              <a:t>6/28/12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9398-C661-482C-935B-2291C18CF8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6035C56-88CB-4CB1-88F5-F7A5F4C00866}" type="datetimeFigureOut">
              <a:rPr lang="en-US" smtClean="0"/>
              <a:pPr/>
              <a:t>6/28/12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9398-C661-482C-935B-2291C18CF85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6035C56-88CB-4CB1-88F5-F7A5F4C00866}" type="datetimeFigureOut">
              <a:rPr lang="en-US" smtClean="0"/>
              <a:pPr/>
              <a:t>6/28/12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9398-C661-482C-935B-2291C18CF85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6035C56-88CB-4CB1-88F5-F7A5F4C00866}" type="datetimeFigureOut">
              <a:rPr lang="en-US" smtClean="0"/>
              <a:pPr/>
              <a:t>6/28/12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4D3B9398-C661-482C-935B-2291C18CF8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6035C56-88CB-4CB1-88F5-F7A5F4C00866}" type="datetimeFigureOut">
              <a:rPr lang="en-US" smtClean="0"/>
              <a:pPr/>
              <a:t>6/28/12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B9398-C661-482C-935B-2291C18CF8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6035C56-88CB-4CB1-88F5-F7A5F4C00866}" type="datetimeFigureOut">
              <a:rPr lang="en-US" smtClean="0"/>
              <a:pPr/>
              <a:t>6/28/12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3B9398-C661-482C-935B-2291C18CF8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6035C56-88CB-4CB1-88F5-F7A5F4C00866}" type="datetimeFigureOut">
              <a:rPr lang="en-US" smtClean="0"/>
              <a:pPr/>
              <a:t>6/28/12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3B9398-C661-482C-935B-2291C18CF8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035C56-88CB-4CB1-88F5-F7A5F4C00866}" type="datetimeFigureOut">
              <a:rPr lang="en-US" smtClean="0"/>
              <a:pPr/>
              <a:t>6/28/12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3B9398-C661-482C-935B-2291C18CF8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6035C56-88CB-4CB1-88F5-F7A5F4C00866}" type="datetimeFigureOut">
              <a:rPr lang="en-US" smtClean="0"/>
              <a:pPr/>
              <a:t>6/28/12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B9398-C661-482C-935B-2291C18CF8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6035C56-88CB-4CB1-88F5-F7A5F4C00866}" type="datetimeFigureOut">
              <a:rPr lang="en-US" smtClean="0"/>
              <a:pPr/>
              <a:t>6/28/12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B9398-C661-482C-935B-2291C18CF8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26035C56-88CB-4CB1-88F5-F7A5F4C00866}" type="datetimeFigureOut">
              <a:rPr lang="en-US" smtClean="0"/>
              <a:pPr/>
              <a:t>6/28/12</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4D3B9398-C661-482C-935B-2291C18CF85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youtu.be/ZbzE3J8Plc8" TargetMode="Externa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youtu.be/XOaxTvymlvw" TargetMode="Externa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DkHAkIguy3s" TargetMode="Externa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youtu.be/zcJ_9yjxiq8" TargetMode="Externa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youtu.be/3qs4fzwgSSY" TargetMode="Externa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2" cstate="print">
            <a:duotone>
              <a:schemeClr val="bg1">
                <a:shade val="3000"/>
                <a:satMod val="110000"/>
              </a:schemeClr>
              <a:schemeClr val="bg1">
                <a:tint val="60000"/>
                <a:satMod val="425000"/>
              </a:schemeClr>
            </a:duotone>
            <a:extLst>
              <a:ext uri="{BEBA8EAE-BF5A-486C-A8C5-ECC9F3942E4B}">
                <a14:imgProps xmlns="" xmlns:a14="http://schemas.microsoft.com/office/drawing/2010/main" xmlns:p="http://schemas.openxmlformats.org/presentationml/2006/main" xmlns:r="http://schemas.openxmlformats.org/officeDocument/2006/relationships" xmlns:a="http://schemas.openxmlformats.org/drawingml/2006/main">
                  <a14:imgLayer r:embed="rId3">
                    <a14:imgEffect>
                      <a14:brightnessContrast bright="21000"/>
                    </a14:imgEffect>
                  </a14:imgLayer>
                </a14:imgProps>
              </a:ext>
            </a:extLst>
          </a:blip>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1905000" y="-228600"/>
            <a:ext cx="6019800" cy="7625080"/>
          </a:xfrm>
          <a:prstGeom prst="rect">
            <a:avLst/>
          </a:prstGeom>
        </p:spPr>
      </p:pic>
      <p:pic>
        <p:nvPicPr>
          <p:cNvPr id="13" name="Picture 12" descr="ask_expert_final_iso.png"/>
          <p:cNvPicPr>
            <a:picLocks noChangeAspect="1"/>
          </p:cNvPicPr>
          <p:nvPr/>
        </p:nvPicPr>
        <p:blipFill>
          <a:blip r:embed="rId5" cstate="print"/>
          <a:stretch>
            <a:fillRect/>
          </a:stretch>
        </p:blipFill>
        <p:spPr>
          <a:xfrm>
            <a:off x="1143000" y="1871711"/>
            <a:ext cx="5334000" cy="174634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a:solidFill>
                  <a:srgbClr val="0B6A8A"/>
                </a:solidFill>
                <a:effectLst/>
                <a:latin typeface="Gill Sans MT Condensed" pitchFamily="34" charset="0"/>
              </a:rPr>
              <a:t>Why have mussels declined in the Minnesota River Basin?</a:t>
            </a:r>
            <a:endParaRPr lang="en-US" sz="3400" dirty="0">
              <a:solidFill>
                <a:srgbClr val="0B6A8A"/>
              </a:solidFill>
              <a:latin typeface="Gill Sans MT Condensed" pitchFamily="34" charset="0"/>
            </a:endParaRPr>
          </a:p>
        </p:txBody>
      </p:sp>
      <p:sp>
        <p:nvSpPr>
          <p:cNvPr id="3" name="Content Placeholder 2"/>
          <p:cNvSpPr>
            <a:spLocks noGrp="1"/>
          </p:cNvSpPr>
          <p:nvPr>
            <p:ph idx="1"/>
          </p:nvPr>
        </p:nvSpPr>
        <p:spPr>
          <a:xfrm>
            <a:off x="457200" y="5867400"/>
            <a:ext cx="8229600" cy="762000"/>
          </a:xfrm>
        </p:spPr>
        <p:txBody>
          <a:bodyPr>
            <a:normAutofit/>
          </a:bodyPr>
          <a:lstStyle/>
          <a:p>
            <a:pPr marL="137160" indent="0" algn="ctr">
              <a:buNone/>
            </a:pPr>
            <a:r>
              <a:rPr lang="en-US" sz="2000" dirty="0"/>
              <a:t>A variety of factors revolving around a dramatic transformation of a prairie – wetland landscape.</a:t>
            </a:r>
          </a:p>
          <a:p>
            <a:pPr marL="137160" indent="0" algn="ctr">
              <a:buNone/>
            </a:pPr>
            <a:endParaRPr lang="en-US" sz="2000" dirty="0"/>
          </a:p>
        </p:txBody>
      </p:sp>
      <p:pic>
        <p:nvPicPr>
          <p:cNvPr id="4" name="Picture 3" descr="prairie_map.jpg"/>
          <p:cNvPicPr>
            <a:picLocks noChangeAspect="1"/>
          </p:cNvPicPr>
          <p:nvPr/>
        </p:nvPicPr>
        <p:blipFill>
          <a:blip r:embed="rId2" cstate="print"/>
          <a:stretch>
            <a:fillRect/>
          </a:stretch>
        </p:blipFill>
        <p:spPr>
          <a:xfrm>
            <a:off x="355907" y="1240536"/>
            <a:ext cx="3149293" cy="4169664"/>
          </a:xfrm>
          <a:prstGeom prst="rect">
            <a:avLst/>
          </a:prstGeom>
        </p:spPr>
      </p:pic>
      <p:pic>
        <p:nvPicPr>
          <p:cNvPr id="5" name="Picture 4" descr="Photos 017.jpg"/>
          <p:cNvPicPr>
            <a:picLocks noChangeAspect="1"/>
          </p:cNvPicPr>
          <p:nvPr/>
        </p:nvPicPr>
        <p:blipFill>
          <a:blip r:embed="rId3" cstate="print"/>
          <a:srcRect l="18334" t="13333" b="8889"/>
          <a:stretch>
            <a:fillRect/>
          </a:stretch>
        </p:blipFill>
        <p:spPr>
          <a:xfrm>
            <a:off x="3810000" y="1524000"/>
            <a:ext cx="5013960" cy="3581400"/>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61446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a:solidFill>
                  <a:srgbClr val="0B6A8A"/>
                </a:solidFill>
                <a:latin typeface="Gill Sans MT Condensed" pitchFamily="34" charset="0"/>
              </a:rPr>
              <a:t>Where are mussels doing ok in the MN River Basin?</a:t>
            </a:r>
          </a:p>
        </p:txBody>
      </p:sp>
      <p:sp>
        <p:nvSpPr>
          <p:cNvPr id="3" name="Content Placeholder 2"/>
          <p:cNvSpPr>
            <a:spLocks noGrp="1"/>
          </p:cNvSpPr>
          <p:nvPr>
            <p:ph idx="1"/>
          </p:nvPr>
        </p:nvSpPr>
        <p:spPr>
          <a:xfrm>
            <a:off x="457200" y="5791200"/>
            <a:ext cx="8229600" cy="762000"/>
          </a:xfrm>
        </p:spPr>
        <p:txBody>
          <a:bodyPr>
            <a:normAutofit/>
          </a:bodyPr>
          <a:lstStyle/>
          <a:p>
            <a:pPr marL="137160" indent="0" algn="ctr">
              <a:buNone/>
            </a:pPr>
            <a:r>
              <a:rPr lang="en-US" sz="2000" dirty="0"/>
              <a:t>The Chippewa and Pomme de Terre rivers in the upper headwaters of the Minnesota River Basin.</a:t>
            </a:r>
          </a:p>
          <a:p>
            <a:pPr marL="137160" indent="0" algn="ctr">
              <a:buNone/>
            </a:pPr>
            <a:endParaRPr lang="en-US" sz="2200" dirty="0" smtClean="0"/>
          </a:p>
        </p:txBody>
      </p:sp>
      <p:pic>
        <p:nvPicPr>
          <p:cNvPr id="4" name="Picture 3"/>
          <p:cNvPicPr>
            <a:picLocks noChangeAspect="1"/>
          </p:cNvPicPr>
          <p:nvPr/>
        </p:nvPicPr>
        <p:blipFill>
          <a:blip r:embed="rId2"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152400" y="1295400"/>
            <a:ext cx="5384800" cy="4038600"/>
          </a:xfrm>
          <a:prstGeom prst="rect">
            <a:avLst/>
          </a:prstGeom>
        </p:spPr>
      </p:pic>
      <p:pic>
        <p:nvPicPr>
          <p:cNvPr id="5" name="Picture 4" descr="Picture 005.jpg"/>
          <p:cNvPicPr>
            <a:picLocks noChangeAspect="1"/>
          </p:cNvPicPr>
          <p:nvPr/>
        </p:nvPicPr>
        <p:blipFill>
          <a:blip r:embed="rId3" cstate="print"/>
          <a:srcRect l="15928" t="18200" r="11670" b="7979"/>
          <a:stretch>
            <a:fillRect/>
          </a:stretch>
        </p:blipFill>
        <p:spPr>
          <a:xfrm>
            <a:off x="4191000" y="1999129"/>
            <a:ext cx="4759569" cy="3639671"/>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2353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a:solidFill>
                  <a:srgbClr val="0B6A8A"/>
                </a:solidFill>
                <a:latin typeface="Gill Sans MT Condensed" pitchFamily="34" charset="0"/>
              </a:rPr>
              <a:t>What is one watershed where mussels have declined?</a:t>
            </a:r>
          </a:p>
        </p:txBody>
      </p:sp>
      <p:sp>
        <p:nvSpPr>
          <p:cNvPr id="3" name="Content Placeholder 2"/>
          <p:cNvSpPr>
            <a:spLocks noGrp="1"/>
          </p:cNvSpPr>
          <p:nvPr>
            <p:ph idx="1"/>
          </p:nvPr>
        </p:nvSpPr>
        <p:spPr>
          <a:xfrm>
            <a:off x="457200" y="5806440"/>
            <a:ext cx="8229600" cy="822960"/>
          </a:xfrm>
        </p:spPr>
        <p:txBody>
          <a:bodyPr>
            <a:normAutofit/>
          </a:bodyPr>
          <a:lstStyle/>
          <a:p>
            <a:pPr marL="137160" indent="0" algn="ctr">
              <a:buNone/>
            </a:pPr>
            <a:r>
              <a:rPr lang="en-US" sz="2000" dirty="0"/>
              <a:t>The Greater Blue Earth River Watershed (including the Watonwan and Le Sueur rivers).</a:t>
            </a:r>
          </a:p>
        </p:txBody>
      </p:sp>
      <p:pic>
        <p:nvPicPr>
          <p:cNvPr id="4" name="Picture 3" descr="LES1_3_9_26_05.JPG"/>
          <p:cNvPicPr>
            <a:picLocks noChangeAspect="1"/>
          </p:cNvPicPr>
          <p:nvPr/>
        </p:nvPicPr>
        <p:blipFill>
          <a:blip r:embed="rId2" cstate="print"/>
          <a:srcRect r="11481" b="8889"/>
          <a:stretch>
            <a:fillRect/>
          </a:stretch>
        </p:blipFill>
        <p:spPr>
          <a:xfrm>
            <a:off x="1219200" y="1295400"/>
            <a:ext cx="2942760" cy="4038600"/>
          </a:xfrm>
          <a:prstGeom prst="rect">
            <a:avLst/>
          </a:prstGeom>
        </p:spPr>
      </p:pic>
      <p:pic>
        <p:nvPicPr>
          <p:cNvPr id="5" name="Picture 4" descr="P1010015.JPG"/>
          <p:cNvPicPr>
            <a:picLocks noChangeAspect="1"/>
          </p:cNvPicPr>
          <p:nvPr/>
        </p:nvPicPr>
        <p:blipFill>
          <a:blip r:embed="rId3" cstate="print"/>
          <a:srcRect r="14361" b="14343"/>
          <a:stretch>
            <a:fillRect/>
          </a:stretch>
        </p:blipFill>
        <p:spPr>
          <a:xfrm>
            <a:off x="4979744" y="1295400"/>
            <a:ext cx="3021256" cy="4038600"/>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45087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a:solidFill>
                  <a:srgbClr val="0B6A8A"/>
                </a:solidFill>
                <a:effectLst/>
                <a:latin typeface="Gill Sans MT Condensed" pitchFamily="34" charset="0"/>
              </a:rPr>
              <a:t>What is the typical lifecycle of a mussel?</a:t>
            </a:r>
            <a:endParaRPr lang="en-US" sz="3400" dirty="0">
              <a:solidFill>
                <a:srgbClr val="0B6A8A"/>
              </a:solidFill>
              <a:latin typeface="Gill Sans MT Condensed" pitchFamily="34" charset="0"/>
            </a:endParaRPr>
          </a:p>
        </p:txBody>
      </p:sp>
      <p:sp>
        <p:nvSpPr>
          <p:cNvPr id="3" name="Content Placeholder 2"/>
          <p:cNvSpPr>
            <a:spLocks noGrp="1"/>
          </p:cNvSpPr>
          <p:nvPr>
            <p:ph idx="1"/>
          </p:nvPr>
        </p:nvSpPr>
        <p:spPr>
          <a:xfrm>
            <a:off x="457200" y="5806440"/>
            <a:ext cx="8229600" cy="822960"/>
          </a:xfrm>
        </p:spPr>
        <p:txBody>
          <a:bodyPr>
            <a:normAutofit/>
          </a:bodyPr>
          <a:lstStyle/>
          <a:p>
            <a:pPr marL="137160" indent="0" algn="ctr">
              <a:buNone/>
            </a:pPr>
            <a:r>
              <a:rPr lang="en-US" sz="2000" dirty="0"/>
              <a:t>Mussels have one of the fascinating lifecycles in the animal world that involves using fish as a host for their larvae.</a:t>
            </a:r>
          </a:p>
        </p:txBody>
      </p:sp>
      <p:pic>
        <p:nvPicPr>
          <p:cNvPr id="13313" name="Picture 1">
            <a:hlinkClick r:id="rId2"/>
          </p:cNvPr>
          <p:cNvPicPr>
            <a:picLocks noChangeAspect="1" noChangeArrowheads="1"/>
          </p:cNvPicPr>
          <p:nvPr/>
        </p:nvPicPr>
        <p:blipFill>
          <a:blip r:embed="rId3" cstate="print"/>
          <a:srcRect l="15625" t="25781" r="17500" b="28125"/>
          <a:stretch>
            <a:fillRect/>
          </a:stretch>
        </p:blipFill>
        <p:spPr bwMode="auto">
          <a:xfrm>
            <a:off x="1295400" y="1600200"/>
            <a:ext cx="6356888" cy="3505200"/>
          </a:xfrm>
          <a:prstGeom prst="rect">
            <a:avLst/>
          </a:prstGeom>
          <a:noFill/>
          <a:ln w="9525">
            <a:noFill/>
            <a:miter lim="800000"/>
            <a:headEnd/>
            <a:tailEnd/>
          </a:ln>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38028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a:solidFill>
                  <a:srgbClr val="0B6A8A"/>
                </a:solidFill>
                <a:latin typeface="Gill Sans MT Condensed" pitchFamily="34" charset="0"/>
              </a:rPr>
              <a:t>What is an example of mussels using fish as hosts</a:t>
            </a:r>
          </a:p>
        </p:txBody>
      </p:sp>
      <p:sp>
        <p:nvSpPr>
          <p:cNvPr id="3" name="Content Placeholder 2"/>
          <p:cNvSpPr>
            <a:spLocks noGrp="1"/>
          </p:cNvSpPr>
          <p:nvPr>
            <p:ph idx="1"/>
          </p:nvPr>
        </p:nvSpPr>
        <p:spPr>
          <a:xfrm>
            <a:off x="457200" y="5577840"/>
            <a:ext cx="8229600" cy="899160"/>
          </a:xfrm>
        </p:spPr>
        <p:txBody>
          <a:bodyPr>
            <a:normAutofit fontScale="85000" lnSpcReduction="20000"/>
          </a:bodyPr>
          <a:lstStyle/>
          <a:p>
            <a:pPr marL="137160" indent="0" algn="ctr">
              <a:buNone/>
            </a:pPr>
            <a:r>
              <a:rPr lang="en-US" sz="2600" dirty="0"/>
              <a:t>“Those mussels who are still fairly common in the Minnesota River and several of them use the freshwater drum or </a:t>
            </a:r>
            <a:r>
              <a:rPr lang="en-US" sz="2600" dirty="0" err="1"/>
              <a:t>sheepshead</a:t>
            </a:r>
            <a:r>
              <a:rPr lang="en-US" sz="2600" dirty="0"/>
              <a:t> as a host fish.” – Mike Davis</a:t>
            </a:r>
          </a:p>
          <a:p>
            <a:pPr marL="137160" indent="0" algn="ctr">
              <a:buNone/>
            </a:pPr>
            <a:endParaRPr lang="en-US" dirty="0"/>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7019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a:solidFill>
                  <a:srgbClr val="0B6A8A"/>
                </a:solidFill>
                <a:effectLst/>
                <a:latin typeface="Gill Sans MT Condensed" pitchFamily="34" charset="0"/>
              </a:rPr>
              <a:t>How long do mussels live?</a:t>
            </a:r>
            <a:endParaRPr lang="en-US" sz="3400" dirty="0">
              <a:solidFill>
                <a:srgbClr val="0B6A8A"/>
              </a:solidFill>
              <a:latin typeface="Gill Sans MT Condensed" pitchFamily="34" charset="0"/>
            </a:endParaRPr>
          </a:p>
        </p:txBody>
      </p:sp>
      <p:sp>
        <p:nvSpPr>
          <p:cNvPr id="3" name="Content Placeholder 2"/>
          <p:cNvSpPr>
            <a:spLocks noGrp="1"/>
          </p:cNvSpPr>
          <p:nvPr>
            <p:ph idx="1"/>
          </p:nvPr>
        </p:nvSpPr>
        <p:spPr>
          <a:xfrm>
            <a:off x="457200" y="5806440"/>
            <a:ext cx="8229600" cy="746760"/>
          </a:xfrm>
        </p:spPr>
        <p:txBody>
          <a:bodyPr>
            <a:normAutofit/>
          </a:bodyPr>
          <a:lstStyle/>
          <a:p>
            <a:pPr marL="137160" indent="0" algn="ctr">
              <a:buNone/>
            </a:pPr>
            <a:r>
              <a:rPr lang="en-US" sz="2000" dirty="0"/>
              <a:t>“Depending on the species they can be very long-lived.  Some of them could live to be over 100 years old.” – Mike Davis</a:t>
            </a:r>
          </a:p>
        </p:txBody>
      </p:sp>
      <p:pic>
        <p:nvPicPr>
          <p:cNvPr id="4" name="Picture 3" descr="Photos 164.jpg"/>
          <p:cNvPicPr>
            <a:picLocks noChangeAspect="1"/>
          </p:cNvPicPr>
          <p:nvPr/>
        </p:nvPicPr>
        <p:blipFill>
          <a:blip r:embed="rId2" cstate="print"/>
          <a:srcRect l="14167" t="6667" r="19167" b="16667"/>
          <a:stretch>
            <a:fillRect/>
          </a:stretch>
        </p:blipFill>
        <p:spPr>
          <a:xfrm>
            <a:off x="1993348" y="1066800"/>
            <a:ext cx="5321852" cy="4590098"/>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65110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a:solidFill>
                  <a:srgbClr val="0B6A8A"/>
                </a:solidFill>
                <a:effectLst/>
                <a:latin typeface="Gill Sans MT Condensed" pitchFamily="34" charset="0"/>
              </a:rPr>
              <a:t>How do mussels move?</a:t>
            </a:r>
            <a:endParaRPr lang="en-US" sz="3400" dirty="0">
              <a:solidFill>
                <a:srgbClr val="0B6A8A"/>
              </a:solidFill>
              <a:latin typeface="Gill Sans MT Condensed" pitchFamily="34" charset="0"/>
            </a:endParaRPr>
          </a:p>
        </p:txBody>
      </p:sp>
      <p:sp>
        <p:nvSpPr>
          <p:cNvPr id="3" name="Content Placeholder 2"/>
          <p:cNvSpPr>
            <a:spLocks noGrp="1"/>
          </p:cNvSpPr>
          <p:nvPr>
            <p:ph idx="1"/>
          </p:nvPr>
        </p:nvSpPr>
        <p:spPr>
          <a:xfrm>
            <a:off x="457200" y="5806440"/>
            <a:ext cx="8229600" cy="822960"/>
          </a:xfrm>
        </p:spPr>
        <p:txBody>
          <a:bodyPr/>
          <a:lstStyle/>
          <a:p>
            <a:pPr marL="137160" indent="0" algn="ctr">
              <a:buNone/>
            </a:pPr>
            <a:r>
              <a:rPr lang="en-US" sz="2000" dirty="0"/>
              <a:t>“Very slowly, very deliberately.  They have a little thing that we call it a foot because they used it for locomotion.” – Mike Davis</a:t>
            </a:r>
          </a:p>
          <a:p>
            <a:pPr marL="137160" indent="0" algn="ctr">
              <a:buNone/>
            </a:pPr>
            <a:endParaRPr lang="en-US" dirty="0"/>
          </a:p>
        </p:txBody>
      </p:sp>
      <p:pic>
        <p:nvPicPr>
          <p:cNvPr id="10241" name="Picture 1">
            <a:hlinkClick r:id="rId2"/>
          </p:cNvPr>
          <p:cNvPicPr>
            <a:picLocks noChangeAspect="1" noChangeArrowheads="1"/>
          </p:cNvPicPr>
          <p:nvPr/>
        </p:nvPicPr>
        <p:blipFill>
          <a:blip r:embed="rId3" cstate="print"/>
          <a:srcRect l="11251" t="25785" r="38742" b="40616"/>
          <a:stretch>
            <a:fillRect/>
          </a:stretch>
        </p:blipFill>
        <p:spPr bwMode="auto">
          <a:xfrm>
            <a:off x="1524000" y="1752600"/>
            <a:ext cx="6096000" cy="3276600"/>
          </a:xfrm>
          <a:prstGeom prst="rect">
            <a:avLst/>
          </a:prstGeom>
          <a:noFill/>
          <a:ln w="9525">
            <a:noFill/>
            <a:miter lim="800000"/>
            <a:headEnd/>
            <a:tailEnd/>
          </a:ln>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03572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a:solidFill>
                  <a:srgbClr val="0B6A8A"/>
                </a:solidFill>
                <a:effectLst/>
                <a:latin typeface="Gill Sans MT Condensed" pitchFamily="34" charset="0"/>
              </a:rPr>
              <a:t>How far can a mussel move and why?</a:t>
            </a:r>
            <a:endParaRPr lang="en-US" sz="3400" dirty="0">
              <a:solidFill>
                <a:srgbClr val="0B6A8A"/>
              </a:solidFill>
              <a:latin typeface="Gill Sans MT Condensed" pitchFamily="34" charset="0"/>
            </a:endParaRPr>
          </a:p>
        </p:txBody>
      </p:sp>
      <p:sp>
        <p:nvSpPr>
          <p:cNvPr id="3" name="Content Placeholder 2"/>
          <p:cNvSpPr>
            <a:spLocks noGrp="1"/>
          </p:cNvSpPr>
          <p:nvPr>
            <p:ph idx="1"/>
          </p:nvPr>
        </p:nvSpPr>
        <p:spPr>
          <a:xfrm>
            <a:off x="685800" y="5486400"/>
            <a:ext cx="7848600" cy="1066800"/>
          </a:xfrm>
        </p:spPr>
        <p:txBody>
          <a:bodyPr>
            <a:noAutofit/>
          </a:bodyPr>
          <a:lstStyle/>
          <a:p>
            <a:pPr marL="137160" indent="0" algn="ctr">
              <a:buNone/>
            </a:pPr>
            <a:r>
              <a:rPr lang="en-US" sz="2000" dirty="0"/>
              <a:t>Mussels usually don't move much, but a muscular "foot" helps them burrow and allows limited travel if disturbed by floods or drought.</a:t>
            </a:r>
          </a:p>
        </p:txBody>
      </p:sp>
      <p:pic>
        <p:nvPicPr>
          <p:cNvPr id="4" name="Picture 3"/>
          <p:cNvPicPr>
            <a:picLocks noChangeAspect="1"/>
          </p:cNvPicPr>
          <p:nvPr/>
        </p:nvPicPr>
        <p:blipFill rotWithShape="1">
          <a:blip r:embed="rId2"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t="34972" r="27007" b="18742"/>
          <a:stretch/>
        </p:blipFill>
        <p:spPr>
          <a:xfrm>
            <a:off x="762000" y="1523999"/>
            <a:ext cx="7772400" cy="3696457"/>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78673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a:solidFill>
                  <a:srgbClr val="0B6A8A"/>
                </a:solidFill>
                <a:effectLst/>
                <a:latin typeface="Gill Sans MT Condensed" pitchFamily="34" charset="0"/>
              </a:rPr>
              <a:t>What do mussels eat?</a:t>
            </a:r>
            <a:endParaRPr lang="en-US" sz="3400" dirty="0">
              <a:solidFill>
                <a:srgbClr val="0B6A8A"/>
              </a:solidFill>
              <a:latin typeface="Gill Sans MT Condensed" pitchFamily="34" charset="0"/>
            </a:endParaRPr>
          </a:p>
        </p:txBody>
      </p:sp>
      <p:sp>
        <p:nvSpPr>
          <p:cNvPr id="3" name="Content Placeholder 2"/>
          <p:cNvSpPr>
            <a:spLocks noGrp="1"/>
          </p:cNvSpPr>
          <p:nvPr>
            <p:ph idx="1"/>
          </p:nvPr>
        </p:nvSpPr>
        <p:spPr>
          <a:xfrm>
            <a:off x="457200" y="5715000"/>
            <a:ext cx="8229600" cy="822960"/>
          </a:xfrm>
        </p:spPr>
        <p:txBody>
          <a:bodyPr>
            <a:normAutofit/>
          </a:bodyPr>
          <a:lstStyle/>
          <a:p>
            <a:pPr marL="137160" indent="0" algn="ctr">
              <a:buNone/>
            </a:pPr>
            <a:r>
              <a:rPr lang="en-US" sz="2000" dirty="0"/>
              <a:t>“A lot of what they are eating is the bacteria and fungus that is decomposing organic matter.” – Mike Davis</a:t>
            </a:r>
          </a:p>
        </p:txBody>
      </p:sp>
      <p:pic>
        <p:nvPicPr>
          <p:cNvPr id="4" name="Picture 3" descr="IMGP0083.JPG"/>
          <p:cNvPicPr>
            <a:picLocks noChangeAspect="1"/>
          </p:cNvPicPr>
          <p:nvPr/>
        </p:nvPicPr>
        <p:blipFill>
          <a:blip r:embed="rId2" cstate="print"/>
          <a:srcRect l="3333" t="14444"/>
          <a:stretch>
            <a:fillRect/>
          </a:stretch>
        </p:blipFill>
        <p:spPr>
          <a:xfrm>
            <a:off x="1219200" y="1066800"/>
            <a:ext cx="6705600" cy="4451131"/>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5347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a:solidFill>
                  <a:srgbClr val="0B6A8A"/>
                </a:solidFill>
                <a:effectLst/>
                <a:latin typeface="Gill Sans MT Condensed" pitchFamily="34" charset="0"/>
              </a:rPr>
              <a:t>What eats a mussel?</a:t>
            </a:r>
            <a:endParaRPr lang="en-US" sz="3400" dirty="0">
              <a:solidFill>
                <a:srgbClr val="0B6A8A"/>
              </a:solidFill>
              <a:latin typeface="Gill Sans MT Condensed" pitchFamily="34" charset="0"/>
            </a:endParaRPr>
          </a:p>
        </p:txBody>
      </p:sp>
      <p:sp>
        <p:nvSpPr>
          <p:cNvPr id="3" name="Content Placeholder 2"/>
          <p:cNvSpPr>
            <a:spLocks noGrp="1"/>
          </p:cNvSpPr>
          <p:nvPr>
            <p:ph idx="1"/>
          </p:nvPr>
        </p:nvSpPr>
        <p:spPr>
          <a:xfrm>
            <a:off x="457200" y="5730240"/>
            <a:ext cx="8229600" cy="822960"/>
          </a:xfrm>
        </p:spPr>
        <p:txBody>
          <a:bodyPr>
            <a:normAutofit/>
          </a:bodyPr>
          <a:lstStyle/>
          <a:p>
            <a:pPr marL="137160" indent="0" algn="ctr">
              <a:buNone/>
            </a:pPr>
            <a:r>
              <a:rPr lang="en-US" sz="2000" dirty="0"/>
              <a:t>Fish are a main predator when the mussel is small and later its mammals like the muskrat and raccoon.</a:t>
            </a:r>
          </a:p>
        </p:txBody>
      </p:sp>
      <p:sp>
        <p:nvSpPr>
          <p:cNvPr id="4" name="TextBox 3"/>
          <p:cNvSpPr txBox="1"/>
          <p:nvPr/>
        </p:nvSpPr>
        <p:spPr>
          <a:xfrm>
            <a:off x="3048000" y="3036332"/>
            <a:ext cx="2590800" cy="369332"/>
          </a:xfrm>
          <a:prstGeom prst="rect">
            <a:avLst/>
          </a:prstGeom>
          <a:noFill/>
        </p:spPr>
        <p:txBody>
          <a:bodyPr wrap="square" rtlCol="0">
            <a:spAutoFit/>
          </a:bodyPr>
          <a:lstStyle/>
          <a:p>
            <a:pPr algn="ctr"/>
            <a:r>
              <a:rPr lang="en-US" b="1" dirty="0" smtClean="0">
                <a:solidFill>
                  <a:schemeClr val="bg1"/>
                </a:solidFill>
              </a:rPr>
              <a:t>VIDEO</a:t>
            </a:r>
            <a:endParaRPr lang="en-US" b="1" dirty="0">
              <a:solidFill>
                <a:schemeClr val="bg1"/>
              </a:solidFill>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97455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76200"/>
            <a:ext cx="8915400" cy="1371600"/>
          </a:xfrm>
        </p:spPr>
        <p:txBody>
          <a:bodyPr>
            <a:normAutofit/>
          </a:bodyPr>
          <a:lstStyle/>
          <a:p>
            <a:pPr algn="ctr"/>
            <a:r>
              <a:rPr lang="en-US" sz="3400" dirty="0" smtClean="0">
                <a:solidFill>
                  <a:srgbClr val="0B6A8A"/>
                </a:solidFill>
                <a:effectLst/>
                <a:latin typeface="Gill Sans MT" pitchFamily="34" charset="0"/>
              </a:rPr>
              <a:t>MUSSELS </a:t>
            </a:r>
            <a:r>
              <a:rPr lang="en-US" sz="3400" dirty="0">
                <a:solidFill>
                  <a:srgbClr val="0B6A8A"/>
                </a:solidFill>
                <a:effectLst/>
                <a:latin typeface="Gill Sans MT" pitchFamily="34" charset="0"/>
              </a:rPr>
              <a:t/>
            </a:r>
            <a:br>
              <a:rPr lang="en-US" sz="3400" dirty="0">
                <a:solidFill>
                  <a:srgbClr val="0B6A8A"/>
                </a:solidFill>
                <a:effectLst/>
                <a:latin typeface="Gill Sans MT" pitchFamily="34" charset="0"/>
              </a:rPr>
            </a:br>
            <a:r>
              <a:rPr lang="en-US" sz="2800" cap="none" dirty="0" smtClean="0">
                <a:solidFill>
                  <a:srgbClr val="0B6A8A"/>
                </a:solidFill>
                <a:effectLst/>
                <a:latin typeface="Gill Sans MT" pitchFamily="34" charset="0"/>
              </a:rPr>
              <a:t>The Canaries of Water Quality</a:t>
            </a:r>
            <a:endParaRPr lang="en-US" sz="2800" cap="none" dirty="0">
              <a:solidFill>
                <a:srgbClr val="0B6A8A"/>
              </a:solidFill>
              <a:effectLst/>
              <a:latin typeface="Gill Sans MT" pitchFamily="34" charset="0"/>
            </a:endParaRPr>
          </a:p>
        </p:txBody>
      </p:sp>
      <p:sp>
        <p:nvSpPr>
          <p:cNvPr id="3" name="Subtitle 2"/>
          <p:cNvSpPr>
            <a:spLocks noGrp="1"/>
          </p:cNvSpPr>
          <p:nvPr>
            <p:ph type="subTitle" idx="1"/>
          </p:nvPr>
        </p:nvSpPr>
        <p:spPr>
          <a:xfrm>
            <a:off x="457200" y="5562600"/>
            <a:ext cx="8305800" cy="1066800"/>
          </a:xfrm>
        </p:spPr>
        <p:txBody>
          <a:bodyPr>
            <a:normAutofit/>
          </a:bodyPr>
          <a:lstStyle/>
          <a:p>
            <a:r>
              <a:rPr lang="en-US" sz="2000" dirty="0" smtClean="0">
                <a:latin typeface="Book Antiqua" pitchFamily="18" charset="0"/>
              </a:rPr>
              <a:t>“Mussels are among the most endangered group of animals in the world.  Freshwater mollusks are imperiled worldwide.  Several of them are extinct and we can’t find them.” – Bernard Sietman</a:t>
            </a:r>
            <a:endParaRPr lang="en-US" sz="2000" dirty="0">
              <a:latin typeface="Book Antiqua" pitchFamily="18" charset="0"/>
            </a:endParaRPr>
          </a:p>
        </p:txBody>
      </p:sp>
      <p:pic>
        <p:nvPicPr>
          <p:cNvPr id="5" name="Picture 4" descr="Photos 069.jpg"/>
          <p:cNvPicPr>
            <a:picLocks noChangeAspect="1"/>
          </p:cNvPicPr>
          <p:nvPr/>
        </p:nvPicPr>
        <p:blipFill>
          <a:blip r:embed="rId3" cstate="print"/>
          <a:srcRect l="30833" t="33333" r="28333" b="16667"/>
          <a:stretch>
            <a:fillRect/>
          </a:stretch>
        </p:blipFill>
        <p:spPr>
          <a:xfrm>
            <a:off x="2743200" y="1676400"/>
            <a:ext cx="3733800" cy="3429000"/>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60517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a:solidFill>
                  <a:srgbClr val="0B6A8A"/>
                </a:solidFill>
                <a:effectLst/>
                <a:latin typeface="Gill Sans MT Condensed" pitchFamily="34" charset="0"/>
              </a:rPr>
              <a:t>Why do we care about mussels?</a:t>
            </a:r>
            <a:endParaRPr lang="en-US" sz="3400" dirty="0">
              <a:solidFill>
                <a:srgbClr val="0B6A8A"/>
              </a:solidFill>
              <a:latin typeface="Gill Sans MT Condensed" pitchFamily="34" charset="0"/>
            </a:endParaRPr>
          </a:p>
        </p:txBody>
      </p:sp>
      <p:sp>
        <p:nvSpPr>
          <p:cNvPr id="4" name="Content Placeholder 2"/>
          <p:cNvSpPr>
            <a:spLocks noGrp="1"/>
          </p:cNvSpPr>
          <p:nvPr>
            <p:ph idx="1"/>
          </p:nvPr>
        </p:nvSpPr>
        <p:spPr>
          <a:xfrm>
            <a:off x="5638800" y="1752600"/>
            <a:ext cx="3048000" cy="4876800"/>
          </a:xfrm>
        </p:spPr>
        <p:txBody>
          <a:bodyPr>
            <a:normAutofit/>
          </a:bodyPr>
          <a:lstStyle/>
          <a:p>
            <a:pPr marL="137160" lvl="0" indent="0" algn="ctr">
              <a:buNone/>
            </a:pPr>
            <a:r>
              <a:rPr lang="en-US" sz="2000" dirty="0"/>
              <a:t>If we lose our freshwater mussels, we lose more than a biological legacy unmatched in the world. We lose a part of our cultural heritage, we lose an economic resource, and we lose an environmental health maintenance and warning system.</a:t>
            </a:r>
          </a:p>
          <a:p>
            <a:pPr marL="137160" indent="0">
              <a:buNone/>
            </a:pPr>
            <a:endParaRPr lang="en-US" sz="2200" dirty="0"/>
          </a:p>
        </p:txBody>
      </p:sp>
      <p:pic>
        <p:nvPicPr>
          <p:cNvPr id="5" name="Picture 4" descr="Photos 088.jpg"/>
          <p:cNvPicPr>
            <a:picLocks noChangeAspect="1"/>
          </p:cNvPicPr>
          <p:nvPr/>
        </p:nvPicPr>
        <p:blipFill>
          <a:blip r:embed="rId2" cstate="print"/>
          <a:srcRect l="30834" t="21111" r="28334" b="3333"/>
          <a:stretch>
            <a:fillRect/>
          </a:stretch>
        </p:blipFill>
        <p:spPr>
          <a:xfrm>
            <a:off x="914400" y="1142999"/>
            <a:ext cx="3962400" cy="5498841"/>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13004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a:solidFill>
                  <a:srgbClr val="0B6A8A"/>
                </a:solidFill>
                <a:effectLst/>
                <a:latin typeface="Gill Sans MT Condensed" pitchFamily="34" charset="0"/>
              </a:rPr>
              <a:t>What are idea conditions for a healthy mussel assemblage? </a:t>
            </a:r>
            <a:endParaRPr lang="en-US" sz="3400" dirty="0">
              <a:solidFill>
                <a:srgbClr val="0B6A8A"/>
              </a:solidFill>
              <a:latin typeface="Gill Sans MT Condensed" pitchFamily="34" charset="0"/>
            </a:endParaRPr>
          </a:p>
        </p:txBody>
      </p:sp>
      <p:sp>
        <p:nvSpPr>
          <p:cNvPr id="3" name="Content Placeholder 2"/>
          <p:cNvSpPr>
            <a:spLocks noGrp="1"/>
          </p:cNvSpPr>
          <p:nvPr>
            <p:ph idx="1"/>
          </p:nvPr>
        </p:nvSpPr>
        <p:spPr>
          <a:xfrm>
            <a:off x="457200" y="5882640"/>
            <a:ext cx="8229600" cy="822960"/>
          </a:xfrm>
        </p:spPr>
        <p:txBody>
          <a:bodyPr>
            <a:normAutofit/>
          </a:bodyPr>
          <a:lstStyle/>
          <a:p>
            <a:pPr marL="137160" indent="0" algn="ctr">
              <a:buNone/>
            </a:pPr>
            <a:r>
              <a:rPr lang="en-US" sz="2000" dirty="0"/>
              <a:t>“A stable river environment.  Stable by that I mean not a lot of erosion and deposition.” – Mike Davis</a:t>
            </a:r>
          </a:p>
        </p:txBody>
      </p:sp>
      <p:pic>
        <p:nvPicPr>
          <p:cNvPr id="4" name="Picture 3" descr="IMGP0194.JPG"/>
          <p:cNvPicPr>
            <a:picLocks noChangeAspect="1"/>
          </p:cNvPicPr>
          <p:nvPr/>
        </p:nvPicPr>
        <p:blipFill>
          <a:blip r:embed="rId2" cstate="print"/>
          <a:srcRect t="11940" b="2985"/>
          <a:stretch>
            <a:fillRect/>
          </a:stretch>
        </p:blipFill>
        <p:spPr>
          <a:xfrm>
            <a:off x="1117600" y="1371600"/>
            <a:ext cx="6807200" cy="4343400"/>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415485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a:solidFill>
                  <a:srgbClr val="0B6A8A"/>
                </a:solidFill>
                <a:effectLst/>
                <a:latin typeface="Gill Sans MT Condensed" pitchFamily="34" charset="0"/>
              </a:rPr>
              <a:t>How do mussels impact water quality?</a:t>
            </a:r>
            <a:endParaRPr lang="en-US" sz="3400" dirty="0">
              <a:solidFill>
                <a:srgbClr val="0B6A8A"/>
              </a:solidFill>
              <a:latin typeface="Gill Sans MT Condensed" pitchFamily="34" charset="0"/>
            </a:endParaRPr>
          </a:p>
        </p:txBody>
      </p:sp>
      <p:sp>
        <p:nvSpPr>
          <p:cNvPr id="3" name="Content Placeholder 2"/>
          <p:cNvSpPr>
            <a:spLocks noGrp="1"/>
          </p:cNvSpPr>
          <p:nvPr>
            <p:ph idx="1"/>
          </p:nvPr>
        </p:nvSpPr>
        <p:spPr>
          <a:xfrm>
            <a:off x="457200" y="5730240"/>
            <a:ext cx="8229600" cy="822960"/>
          </a:xfrm>
        </p:spPr>
        <p:txBody>
          <a:bodyPr/>
          <a:lstStyle/>
          <a:p>
            <a:pPr marL="137160" indent="0" algn="ctr">
              <a:buNone/>
            </a:pPr>
            <a:r>
              <a:rPr lang="en-US" sz="2000" dirty="0"/>
              <a:t>A mussel’s filtering ability makes them natural water purifiers and </a:t>
            </a:r>
            <a:r>
              <a:rPr lang="en-US" sz="2000" dirty="0" smtClean="0"/>
              <a:t>they respond </a:t>
            </a:r>
            <a:r>
              <a:rPr lang="en-US" sz="2000" dirty="0"/>
              <a:t>to changes in water quality.</a:t>
            </a:r>
          </a:p>
          <a:p>
            <a:pPr marL="137160" indent="0" algn="ctr">
              <a:buNone/>
            </a:pPr>
            <a:endParaRPr lang="en-US" dirty="0"/>
          </a:p>
        </p:txBody>
      </p:sp>
      <p:pic>
        <p:nvPicPr>
          <p:cNvPr id="4" name="Picture 3" descr="IMGP0165.JPG"/>
          <p:cNvPicPr>
            <a:picLocks noChangeAspect="1"/>
          </p:cNvPicPr>
          <p:nvPr/>
        </p:nvPicPr>
        <p:blipFill>
          <a:blip r:embed="rId2" cstate="print"/>
          <a:srcRect/>
          <a:stretch>
            <a:fillRect/>
          </a:stretch>
        </p:blipFill>
        <p:spPr>
          <a:xfrm>
            <a:off x="1828800" y="1238250"/>
            <a:ext cx="5562600" cy="4171950"/>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65236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a:solidFill>
                  <a:srgbClr val="0B6A8A"/>
                </a:solidFill>
                <a:latin typeface="Gill Sans MT Condensed" pitchFamily="34" charset="0"/>
              </a:rPr>
              <a:t>What is another important ecosystem benefit of mussels?</a:t>
            </a:r>
          </a:p>
        </p:txBody>
      </p:sp>
      <p:sp>
        <p:nvSpPr>
          <p:cNvPr id="3" name="Content Placeholder 2"/>
          <p:cNvSpPr>
            <a:spLocks noGrp="1"/>
          </p:cNvSpPr>
          <p:nvPr>
            <p:ph idx="1"/>
          </p:nvPr>
        </p:nvSpPr>
        <p:spPr>
          <a:xfrm>
            <a:off x="457200" y="5730240"/>
            <a:ext cx="8229600" cy="822960"/>
          </a:xfrm>
        </p:spPr>
        <p:txBody>
          <a:bodyPr>
            <a:normAutofit/>
          </a:bodyPr>
          <a:lstStyle/>
          <a:p>
            <a:pPr marL="137160" indent="0" algn="ctr">
              <a:buNone/>
            </a:pPr>
            <a:r>
              <a:rPr lang="en-US" sz="2000" dirty="0"/>
              <a:t>When there is a healthy mussel population, they will form a dense bed on the riverbed it creates a unique ecosystem.</a:t>
            </a: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92353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a:solidFill>
                  <a:srgbClr val="0B6A8A"/>
                </a:solidFill>
                <a:latin typeface="Gill Sans MT Condensed" pitchFamily="34" charset="0"/>
              </a:rPr>
              <a:t>What does the future hold for Mussels in the MN River Basin?</a:t>
            </a:r>
          </a:p>
        </p:txBody>
      </p:sp>
      <p:sp>
        <p:nvSpPr>
          <p:cNvPr id="3" name="Content Placeholder 2"/>
          <p:cNvSpPr>
            <a:spLocks noGrp="1"/>
          </p:cNvSpPr>
          <p:nvPr>
            <p:ph idx="1"/>
          </p:nvPr>
        </p:nvSpPr>
        <p:spPr>
          <a:xfrm>
            <a:off x="457200" y="5654040"/>
            <a:ext cx="8229600" cy="975360"/>
          </a:xfrm>
        </p:spPr>
        <p:txBody>
          <a:bodyPr>
            <a:noAutofit/>
          </a:bodyPr>
          <a:lstStyle/>
          <a:p>
            <a:pPr algn="ctr">
              <a:buNone/>
            </a:pPr>
            <a:r>
              <a:rPr lang="en-US" sz="2000" dirty="0"/>
              <a:t>“Some things are improving, some fish are moving back, some important fish species.  The mussels haven’t returned and it is probably a habitat issue.” – Bernard Sietman</a:t>
            </a:r>
          </a:p>
        </p:txBody>
      </p:sp>
      <p:pic>
        <p:nvPicPr>
          <p:cNvPr id="4" name="Picture 3" descr="IMGP0091.JPG"/>
          <p:cNvPicPr>
            <a:picLocks noChangeAspect="1"/>
          </p:cNvPicPr>
          <p:nvPr/>
        </p:nvPicPr>
        <p:blipFill>
          <a:blip r:embed="rId2" cstate="print"/>
          <a:srcRect l="29167" t="24445" r="38333" b="40000"/>
          <a:stretch>
            <a:fillRect/>
          </a:stretch>
        </p:blipFill>
        <p:spPr>
          <a:xfrm>
            <a:off x="2133600" y="1346200"/>
            <a:ext cx="4953000" cy="4064000"/>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75818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2" cstate="print">
            <a:duotone>
              <a:schemeClr val="bg1">
                <a:shade val="3000"/>
                <a:satMod val="110000"/>
              </a:schemeClr>
              <a:schemeClr val="bg1">
                <a:tint val="60000"/>
                <a:satMod val="425000"/>
              </a:schemeClr>
            </a:duotone>
            <a:extLst>
              <a:ext uri="{BEBA8EAE-BF5A-486C-A8C5-ECC9F3942E4B}">
                <a14:imgProps xmlns="" xmlns:a14="http://schemas.microsoft.com/office/drawing/2010/main" xmlns:p="http://schemas.openxmlformats.org/presentationml/2006/main" xmlns:r="http://schemas.openxmlformats.org/officeDocument/2006/relationships" xmlns:a="http://schemas.openxmlformats.org/drawingml/2006/main">
                  <a14:imgLayer r:embed="rId3">
                    <a14:imgEffect>
                      <a14:sharpenSoften amount="-41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1609" y="5410200"/>
            <a:ext cx="9144000" cy="1562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2109" y="258176"/>
            <a:ext cx="8763000" cy="6096000"/>
          </a:xfrm>
        </p:spPr>
        <p:txBody>
          <a:bodyPr>
            <a:normAutofit fontScale="77500" lnSpcReduction="20000"/>
          </a:bodyPr>
          <a:lstStyle/>
          <a:p>
            <a:pPr>
              <a:buNone/>
            </a:pPr>
            <a:r>
              <a:rPr lang="en-US" sz="2400" dirty="0" smtClean="0">
                <a:latin typeface="Book Antiqua" pitchFamily="18" charset="0"/>
              </a:rPr>
              <a:t>“Ask-an-Expert about the Minnesota River” profiles </a:t>
            </a:r>
          </a:p>
          <a:p>
            <a:pPr>
              <a:buNone/>
            </a:pPr>
            <a:r>
              <a:rPr lang="en-US" sz="2400" dirty="0" smtClean="0">
                <a:latin typeface="Book Antiqua" pitchFamily="18" charset="0"/>
              </a:rPr>
              <a:t>scientists and citizens answering questions about </a:t>
            </a:r>
          </a:p>
          <a:p>
            <a:pPr>
              <a:buNone/>
            </a:pPr>
            <a:r>
              <a:rPr lang="en-US" sz="2400" dirty="0" smtClean="0">
                <a:latin typeface="Book Antiqua" pitchFamily="18" charset="0"/>
              </a:rPr>
              <a:t>the health of the Minnesota River.</a:t>
            </a:r>
          </a:p>
          <a:p>
            <a:pPr>
              <a:buNone/>
            </a:pPr>
            <a:r>
              <a:rPr lang="en-US" sz="2400" dirty="0" smtClean="0">
                <a:latin typeface="Book Antiqua" pitchFamily="18" charset="0"/>
              </a:rPr>
              <a:t>Produced by the Water Resources Center at Minnesota State </a:t>
            </a:r>
          </a:p>
          <a:p>
            <a:pPr>
              <a:buNone/>
            </a:pPr>
            <a:r>
              <a:rPr lang="en-US" sz="2400" dirty="0" smtClean="0">
                <a:latin typeface="Book Antiqua" pitchFamily="18" charset="0"/>
              </a:rPr>
              <a:t>University, Mankato</a:t>
            </a:r>
          </a:p>
          <a:p>
            <a:pPr>
              <a:buNone/>
            </a:pPr>
            <a:r>
              <a:rPr lang="en-US" sz="2400" dirty="0" smtClean="0">
                <a:latin typeface="Book Antiqua" pitchFamily="18" charset="0"/>
              </a:rPr>
              <a:t>To learn more, visit the Minnesota River Basin Data:</a:t>
            </a:r>
          </a:p>
          <a:p>
            <a:pPr>
              <a:buNone/>
            </a:pPr>
            <a:r>
              <a:rPr lang="en-US" sz="2400" dirty="0" smtClean="0">
                <a:latin typeface="Book Antiqua" pitchFamily="18" charset="0"/>
              </a:rPr>
              <a:t>mrbdc.mnsu.edu/learn</a:t>
            </a:r>
          </a:p>
          <a:p>
            <a:pPr>
              <a:buNone/>
            </a:pPr>
            <a:endParaRPr lang="en-US" sz="2400" dirty="0" smtClean="0">
              <a:latin typeface="Book Antiqua" pitchFamily="18" charset="0"/>
            </a:endParaRPr>
          </a:p>
          <a:p>
            <a:pPr>
              <a:buNone/>
            </a:pPr>
            <a:r>
              <a:rPr lang="en-US" sz="2400" dirty="0" smtClean="0">
                <a:latin typeface="Book Antiqua" pitchFamily="18" charset="0"/>
              </a:rPr>
              <a:t>Thank you:</a:t>
            </a:r>
          </a:p>
          <a:p>
            <a:pPr>
              <a:buNone/>
            </a:pPr>
            <a:r>
              <a:rPr lang="en-US" sz="2400" dirty="0" smtClean="0">
                <a:latin typeface="Book Antiqua" pitchFamily="18" charset="0"/>
              </a:rPr>
              <a:t>Bernard E. Sietman, Minnesota Department of Natural Resources</a:t>
            </a:r>
          </a:p>
          <a:p>
            <a:pPr>
              <a:buNone/>
            </a:pPr>
            <a:r>
              <a:rPr lang="en-US" sz="2400" dirty="0" smtClean="0">
                <a:latin typeface="Book Antiqua" pitchFamily="18" charset="0"/>
              </a:rPr>
              <a:t>Mike Davis, Minnesota Department of Natural Resources</a:t>
            </a:r>
          </a:p>
          <a:p>
            <a:pPr>
              <a:buNone/>
            </a:pPr>
            <a:r>
              <a:rPr lang="en-US" sz="2400" dirty="0" smtClean="0">
                <a:latin typeface="Book Antiqua" pitchFamily="18" charset="0"/>
              </a:rPr>
              <a:t>Paul Wymar, Chippewa River Watershed Project</a:t>
            </a:r>
          </a:p>
          <a:p>
            <a:pPr>
              <a:buNone/>
            </a:pPr>
            <a:endParaRPr lang="en-US" sz="2400" dirty="0" smtClean="0">
              <a:latin typeface="Book Antiqua" pitchFamily="18" charset="0"/>
            </a:endParaRPr>
          </a:p>
          <a:p>
            <a:pPr>
              <a:buNone/>
            </a:pPr>
            <a:r>
              <a:rPr lang="en-US" sz="2400" dirty="0" smtClean="0">
                <a:latin typeface="Book Antiqua" pitchFamily="18" charset="0"/>
              </a:rPr>
              <a:t>Funding was provided by the Minnesota Environment and Natural Resources </a:t>
            </a:r>
          </a:p>
          <a:p>
            <a:pPr>
              <a:buNone/>
            </a:pPr>
            <a:r>
              <a:rPr lang="en-US" sz="2400" dirty="0" smtClean="0">
                <a:latin typeface="Book Antiqua" pitchFamily="18" charset="0"/>
              </a:rPr>
              <a:t>Trust Fund as recommended by the Legislative-Citizen Commission on </a:t>
            </a:r>
          </a:p>
          <a:p>
            <a:pPr>
              <a:buNone/>
            </a:pPr>
            <a:r>
              <a:rPr lang="en-US" sz="2400" dirty="0" smtClean="0">
                <a:latin typeface="Book Antiqua" pitchFamily="18" charset="0"/>
              </a:rPr>
              <a:t>Minnesota Resources (LCCMR) and the McKnight Foundation.</a:t>
            </a:r>
          </a:p>
          <a:p>
            <a:pPr>
              <a:buNone/>
            </a:pPr>
            <a:endParaRPr lang="en-US" sz="2400" dirty="0" smtClean="0"/>
          </a:p>
          <a:p>
            <a:pPr>
              <a:buNone/>
            </a:pPr>
            <a:endParaRPr lang="en-US" dirty="0" smtClean="0"/>
          </a:p>
          <a:p>
            <a:pPr>
              <a:buNone/>
            </a:pPr>
            <a:r>
              <a:rPr lang="en-US" dirty="0" smtClean="0"/>
              <a:t> </a:t>
            </a:r>
            <a:endParaRPr lang="en-US" dirty="0"/>
          </a:p>
        </p:txBody>
      </p:sp>
      <p:pic>
        <p:nvPicPr>
          <p:cNvPr id="9" name="Picture 8" descr="ask_expert_final_iso.png"/>
          <p:cNvPicPr>
            <a:picLocks noChangeAspect="1"/>
          </p:cNvPicPr>
          <p:nvPr/>
        </p:nvPicPr>
        <p:blipFill>
          <a:blip r:embed="rId4" cstate="print"/>
          <a:stretch>
            <a:fillRect/>
          </a:stretch>
        </p:blipFill>
        <p:spPr>
          <a:xfrm>
            <a:off x="6042546" y="228600"/>
            <a:ext cx="3048000" cy="997913"/>
          </a:xfrm>
          <a:prstGeom prst="rect">
            <a:avLst/>
          </a:prstGeom>
        </p:spPr>
      </p:pic>
      <p:pic>
        <p:nvPicPr>
          <p:cNvPr id="2" name="Picture 1"/>
          <p:cNvPicPr>
            <a:picLocks noChangeAspect="1"/>
          </p:cNvPicPr>
          <p:nvPr/>
        </p:nvPicPr>
        <p:blipFill>
          <a:blip r:embed="rId5"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21609" y="5562600"/>
            <a:ext cx="9144000" cy="156268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400" dirty="0" smtClean="0">
                <a:solidFill>
                  <a:srgbClr val="0B6A8A"/>
                </a:solidFill>
                <a:effectLst/>
                <a:latin typeface="Gill Sans MT Condensed" pitchFamily="34" charset="0"/>
              </a:rPr>
              <a:t>Why do we refer to mussels as the Canary in the Coalmine?</a:t>
            </a:r>
            <a:endParaRPr lang="en-US" sz="3400" dirty="0">
              <a:solidFill>
                <a:srgbClr val="0B6A8A"/>
              </a:solidFill>
              <a:latin typeface="Gill Sans MT Condensed" pitchFamily="34" charset="0"/>
            </a:endParaRPr>
          </a:p>
        </p:txBody>
      </p:sp>
      <p:sp>
        <p:nvSpPr>
          <p:cNvPr id="3" name="Content Placeholder 2"/>
          <p:cNvSpPr>
            <a:spLocks noGrp="1"/>
          </p:cNvSpPr>
          <p:nvPr>
            <p:ph idx="1"/>
          </p:nvPr>
        </p:nvSpPr>
        <p:spPr>
          <a:xfrm>
            <a:off x="533400" y="5562600"/>
            <a:ext cx="8229600" cy="1066800"/>
          </a:xfrm>
        </p:spPr>
        <p:txBody>
          <a:bodyPr/>
          <a:lstStyle/>
          <a:p>
            <a:pPr algn="ctr">
              <a:buNone/>
            </a:pPr>
            <a:r>
              <a:rPr lang="en-US" sz="2000" dirty="0" smtClean="0"/>
              <a:t>“If the mussels aren’t living in the river anymore it is like the canary dying in the coalmine.  It’s time to do something different.” – Mike Davis</a:t>
            </a:r>
          </a:p>
          <a:p>
            <a:pPr>
              <a:buNone/>
            </a:pPr>
            <a:endParaRPr lang="en-US" dirty="0"/>
          </a:p>
        </p:txBody>
      </p:sp>
      <p:pic>
        <p:nvPicPr>
          <p:cNvPr id="23555" name="Picture 3">
            <a:hlinkClick r:id="rId2"/>
          </p:cNvPr>
          <p:cNvPicPr>
            <a:picLocks noChangeAspect="1" noChangeArrowheads="1"/>
          </p:cNvPicPr>
          <p:nvPr/>
        </p:nvPicPr>
        <p:blipFill>
          <a:blip r:embed="rId3" cstate="print"/>
          <a:srcRect l="11250" t="25000" r="38750" b="39844"/>
          <a:stretch>
            <a:fillRect/>
          </a:stretch>
        </p:blipFill>
        <p:spPr bwMode="auto">
          <a:xfrm>
            <a:off x="1447800" y="1524000"/>
            <a:ext cx="6096000"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400" dirty="0" smtClean="0">
                <a:solidFill>
                  <a:srgbClr val="0B6A8A"/>
                </a:solidFill>
                <a:latin typeface="Gill Sans MT Condensed" pitchFamily="34" charset="0"/>
              </a:rPr>
              <a:t>What is a Mussel?</a:t>
            </a:r>
            <a:endParaRPr lang="en-US" sz="3400" dirty="0">
              <a:solidFill>
                <a:srgbClr val="0B6A8A"/>
              </a:solidFill>
              <a:latin typeface="Gill Sans MT Condensed" pitchFamily="34" charset="0"/>
            </a:endParaRPr>
          </a:p>
        </p:txBody>
      </p:sp>
      <p:sp>
        <p:nvSpPr>
          <p:cNvPr id="3" name="Content Placeholder 2"/>
          <p:cNvSpPr>
            <a:spLocks noGrp="1"/>
          </p:cNvSpPr>
          <p:nvPr>
            <p:ph idx="1"/>
          </p:nvPr>
        </p:nvSpPr>
        <p:spPr>
          <a:xfrm>
            <a:off x="533400" y="5943600"/>
            <a:ext cx="8229600" cy="762000"/>
          </a:xfrm>
        </p:spPr>
        <p:txBody>
          <a:bodyPr>
            <a:normAutofit/>
          </a:bodyPr>
          <a:lstStyle/>
          <a:p>
            <a:pPr algn="ctr">
              <a:buNone/>
            </a:pPr>
            <a:r>
              <a:rPr lang="en-US" sz="2000" dirty="0" smtClean="0"/>
              <a:t>A freshwater organism that can be found in rivers and lakes on every continent except Antarctica.</a:t>
            </a:r>
            <a:endParaRPr lang="en-US" sz="2000" dirty="0"/>
          </a:p>
        </p:txBody>
      </p:sp>
      <p:pic>
        <p:nvPicPr>
          <p:cNvPr id="4" name="Picture 3"/>
          <p:cNvPicPr>
            <a:picLocks noChangeAspect="1"/>
          </p:cNvPicPr>
          <p:nvPr/>
        </p:nvPicPr>
        <p:blipFill rotWithShape="1">
          <a:blip r:embed="rId2"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t="6612" r="10644"/>
          <a:stretch/>
        </p:blipFill>
        <p:spPr>
          <a:xfrm>
            <a:off x="762000" y="1225323"/>
            <a:ext cx="3276600" cy="4565877"/>
          </a:xfrm>
          <a:prstGeom prst="rect">
            <a:avLst/>
          </a:prstGeom>
        </p:spPr>
      </p:pic>
      <p:pic>
        <p:nvPicPr>
          <p:cNvPr id="5" name="Picture 4"/>
          <p:cNvPicPr>
            <a:picLocks noChangeAspect="1"/>
          </p:cNvPicPr>
          <p:nvPr/>
        </p:nvPicPr>
        <p:blipFill rotWithShape="1">
          <a:blip r:embed="rId3"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t="16117" r="10440"/>
          <a:stretch/>
        </p:blipFill>
        <p:spPr>
          <a:xfrm>
            <a:off x="4255477" y="2514600"/>
            <a:ext cx="4230598" cy="2971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400" dirty="0" smtClean="0">
                <a:solidFill>
                  <a:srgbClr val="0B6A8A"/>
                </a:solidFill>
                <a:effectLst/>
                <a:latin typeface="Gill Sans MT Condensed" pitchFamily="34" charset="0"/>
              </a:rPr>
              <a:t>A historical perspective of mussels</a:t>
            </a:r>
            <a:endParaRPr lang="en-US" sz="3400" dirty="0">
              <a:solidFill>
                <a:srgbClr val="0B6A8A"/>
              </a:solidFill>
              <a:latin typeface="Gill Sans MT Condensed" pitchFamily="34" charset="0"/>
            </a:endParaRPr>
          </a:p>
        </p:txBody>
      </p:sp>
      <p:sp>
        <p:nvSpPr>
          <p:cNvPr id="3" name="Content Placeholder 2"/>
          <p:cNvSpPr>
            <a:spLocks noGrp="1"/>
          </p:cNvSpPr>
          <p:nvPr>
            <p:ph idx="1"/>
          </p:nvPr>
        </p:nvSpPr>
        <p:spPr>
          <a:xfrm>
            <a:off x="457200" y="5867400"/>
            <a:ext cx="8229600" cy="762000"/>
          </a:xfrm>
        </p:spPr>
        <p:txBody>
          <a:bodyPr>
            <a:normAutofit/>
          </a:bodyPr>
          <a:lstStyle/>
          <a:p>
            <a:pPr marL="137160" indent="0" algn="ctr">
              <a:buNone/>
            </a:pPr>
            <a:r>
              <a:rPr lang="en-US" sz="2000" dirty="0" smtClean="0"/>
              <a:t>Mussels have been used for thousands of year by people as a food source, tools and jewelry.  </a:t>
            </a:r>
            <a:endParaRPr lang="en-US" sz="2000" dirty="0"/>
          </a:p>
        </p:txBody>
      </p:sp>
      <p:pic>
        <p:nvPicPr>
          <p:cNvPr id="4" name="Picture 3" descr="clam 1.jpg"/>
          <p:cNvPicPr>
            <a:picLocks noChangeAspect="1"/>
          </p:cNvPicPr>
          <p:nvPr/>
        </p:nvPicPr>
        <p:blipFill>
          <a:blip r:embed="rId2" cstate="print"/>
          <a:srcRect l="17593" t="11667" r="19136" b="61111"/>
          <a:stretch>
            <a:fillRect/>
          </a:stretch>
        </p:blipFill>
        <p:spPr>
          <a:xfrm>
            <a:off x="1066800" y="1311198"/>
            <a:ext cx="7114592" cy="4251402"/>
          </a:xfrm>
          <a:prstGeom prst="rect">
            <a:avLst/>
          </a:prstGeom>
        </p:spPr>
      </p:pic>
      <p:pic>
        <p:nvPicPr>
          <p:cNvPr id="5" name="Picture 4" descr="buttons_shell_kari.jpg"/>
          <p:cNvPicPr>
            <a:picLocks noChangeAspect="1"/>
          </p:cNvPicPr>
          <p:nvPr/>
        </p:nvPicPr>
        <p:blipFill>
          <a:blip r:embed="rId3" cstate="print"/>
          <a:stretch>
            <a:fillRect/>
          </a:stretch>
        </p:blipFill>
        <p:spPr>
          <a:xfrm>
            <a:off x="6400800" y="3505200"/>
            <a:ext cx="1700050" cy="1995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smtClean="0">
                <a:solidFill>
                  <a:srgbClr val="0B6A8A"/>
                </a:solidFill>
                <a:effectLst/>
                <a:latin typeface="Gill Sans MT Condensed" pitchFamily="34" charset="0"/>
              </a:rPr>
              <a:t>Why do we study mussels?</a:t>
            </a:r>
            <a:endParaRPr lang="en-US" sz="3400" dirty="0">
              <a:solidFill>
                <a:srgbClr val="0B6A8A"/>
              </a:solidFill>
              <a:latin typeface="Gill Sans MT Condensed" pitchFamily="34" charset="0"/>
            </a:endParaRPr>
          </a:p>
        </p:txBody>
      </p:sp>
      <p:sp>
        <p:nvSpPr>
          <p:cNvPr id="3" name="Content Placeholder 2"/>
          <p:cNvSpPr>
            <a:spLocks noGrp="1"/>
          </p:cNvSpPr>
          <p:nvPr>
            <p:ph idx="1"/>
          </p:nvPr>
        </p:nvSpPr>
        <p:spPr>
          <a:xfrm>
            <a:off x="457200" y="5730240"/>
            <a:ext cx="8229600" cy="899160"/>
          </a:xfrm>
        </p:spPr>
        <p:txBody>
          <a:bodyPr>
            <a:normAutofit fontScale="70000" lnSpcReduction="20000"/>
          </a:bodyPr>
          <a:lstStyle/>
          <a:p>
            <a:pPr algn="ctr">
              <a:buNone/>
            </a:pPr>
            <a:r>
              <a:rPr lang="en-US" dirty="0" smtClean="0"/>
              <a:t>“They are like benthic macroinvertebrates and act as sentinels for water quality.  They tell us a lot about the habitat, ecosystem and water quality in the river systems.” – Paul Wymar</a:t>
            </a:r>
          </a:p>
          <a:p>
            <a:pPr>
              <a:buNone/>
            </a:pPr>
            <a:endParaRPr lang="en-US" dirty="0"/>
          </a:p>
        </p:txBody>
      </p:sp>
      <p:pic>
        <p:nvPicPr>
          <p:cNvPr id="20481" name="Picture 1">
            <a:hlinkClick r:id="rId2"/>
          </p:cNvPr>
          <p:cNvPicPr>
            <a:picLocks noChangeAspect="1" noChangeArrowheads="1"/>
          </p:cNvPicPr>
          <p:nvPr/>
        </p:nvPicPr>
        <p:blipFill>
          <a:blip r:embed="rId3" cstate="print"/>
          <a:srcRect l="11250" t="26563" r="40000" b="40625"/>
          <a:stretch>
            <a:fillRect/>
          </a:stretch>
        </p:blipFill>
        <p:spPr bwMode="auto">
          <a:xfrm>
            <a:off x="1600200" y="1752600"/>
            <a:ext cx="5943600"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3400" dirty="0" smtClean="0">
                <a:solidFill>
                  <a:srgbClr val="0B6A8A"/>
                </a:solidFill>
                <a:effectLst/>
                <a:latin typeface="Gill Sans MT Condensed" pitchFamily="34" charset="0"/>
              </a:rPr>
              <a:t>Historically, what was the mussel assemblage like in the MN River Basin?</a:t>
            </a:r>
            <a:endParaRPr lang="en-US" sz="3400" dirty="0">
              <a:solidFill>
                <a:srgbClr val="0B6A8A"/>
              </a:solidFill>
              <a:latin typeface="Gill Sans MT Condensed" pitchFamily="34" charset="0"/>
            </a:endParaRPr>
          </a:p>
        </p:txBody>
      </p:sp>
      <p:sp>
        <p:nvSpPr>
          <p:cNvPr id="3" name="Content Placeholder 2"/>
          <p:cNvSpPr>
            <a:spLocks noGrp="1"/>
          </p:cNvSpPr>
          <p:nvPr>
            <p:ph idx="1"/>
          </p:nvPr>
        </p:nvSpPr>
        <p:spPr>
          <a:xfrm>
            <a:off x="457200" y="5867400"/>
            <a:ext cx="8382000" cy="762000"/>
          </a:xfrm>
        </p:spPr>
        <p:txBody>
          <a:bodyPr/>
          <a:lstStyle/>
          <a:p>
            <a:pPr algn="ctr">
              <a:buNone/>
            </a:pPr>
            <a:r>
              <a:rPr lang="en-US" sz="2000" dirty="0" smtClean="0"/>
              <a:t>“The Minnesota River Basin historically had an outstanding mussel assemblage.  It supported 41 species of mussels.” – Bernard Sietman</a:t>
            </a:r>
          </a:p>
          <a:p>
            <a:pPr>
              <a:buNone/>
            </a:pPr>
            <a:endParaRPr lang="en-US" dirty="0"/>
          </a:p>
        </p:txBody>
      </p:sp>
      <p:pic>
        <p:nvPicPr>
          <p:cNvPr id="4" name="Picture 3" descr="mussels_of_minnesota_front.jpg"/>
          <p:cNvPicPr>
            <a:picLocks noChangeAspect="1"/>
          </p:cNvPicPr>
          <p:nvPr/>
        </p:nvPicPr>
        <p:blipFill>
          <a:blip r:embed="rId2" cstate="print"/>
          <a:stretch>
            <a:fillRect/>
          </a:stretch>
        </p:blipFill>
        <p:spPr>
          <a:xfrm>
            <a:off x="940837" y="1443251"/>
            <a:ext cx="2792963" cy="4147126"/>
          </a:xfrm>
          <a:prstGeom prst="rect">
            <a:avLst/>
          </a:prstGeom>
        </p:spPr>
      </p:pic>
      <p:pic>
        <p:nvPicPr>
          <p:cNvPr id="5" name="Picture 4" descr="chart.jpg"/>
          <p:cNvPicPr>
            <a:picLocks noChangeAspect="1"/>
          </p:cNvPicPr>
          <p:nvPr/>
        </p:nvPicPr>
        <p:blipFill>
          <a:blip r:embed="rId3" cstate="print"/>
          <a:stretch>
            <a:fillRect/>
          </a:stretch>
        </p:blipFill>
        <p:spPr>
          <a:xfrm>
            <a:off x="4953000" y="1905000"/>
            <a:ext cx="3250216"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400" dirty="0" smtClean="0">
                <a:solidFill>
                  <a:srgbClr val="0B6A8A"/>
                </a:solidFill>
                <a:effectLst/>
                <a:latin typeface="Gill Sans MT Condensed" pitchFamily="34" charset="0"/>
              </a:rPr>
              <a:t>What is the current status of mussels in the MN River Basin?</a:t>
            </a:r>
            <a:endParaRPr lang="en-US" sz="3400" dirty="0">
              <a:solidFill>
                <a:srgbClr val="0B6A8A"/>
              </a:solidFill>
              <a:latin typeface="Gill Sans MT Condensed" pitchFamily="34" charset="0"/>
            </a:endParaRPr>
          </a:p>
        </p:txBody>
      </p:sp>
      <p:sp>
        <p:nvSpPr>
          <p:cNvPr id="3" name="Content Placeholder 2"/>
          <p:cNvSpPr>
            <a:spLocks noGrp="1"/>
          </p:cNvSpPr>
          <p:nvPr>
            <p:ph idx="1"/>
          </p:nvPr>
        </p:nvSpPr>
        <p:spPr>
          <a:xfrm>
            <a:off x="457200" y="5486400"/>
            <a:ext cx="8229600" cy="1143000"/>
          </a:xfrm>
        </p:spPr>
        <p:txBody>
          <a:bodyPr>
            <a:normAutofit/>
          </a:bodyPr>
          <a:lstStyle/>
          <a:p>
            <a:pPr algn="ctr">
              <a:buNone/>
            </a:pPr>
            <a:r>
              <a:rPr lang="en-US" sz="2000" dirty="0" smtClean="0"/>
              <a:t>“Generally we lost about 50% of what used to be here.  In the lower Minnesota, we’ve lost 2/3rds of species that once lived there.” – Mike Davis</a:t>
            </a:r>
          </a:p>
          <a:p>
            <a:pPr>
              <a:buNone/>
            </a:pPr>
            <a:endParaRPr lang="en-US" dirty="0"/>
          </a:p>
        </p:txBody>
      </p:sp>
      <p:pic>
        <p:nvPicPr>
          <p:cNvPr id="18433" name="Picture 1">
            <a:hlinkClick r:id="rId2"/>
          </p:cNvPr>
          <p:cNvPicPr>
            <a:picLocks noChangeAspect="1" noChangeArrowheads="1"/>
          </p:cNvPicPr>
          <p:nvPr/>
        </p:nvPicPr>
        <p:blipFill>
          <a:blip r:embed="rId3" cstate="print"/>
          <a:srcRect l="11250" t="25781" r="38750" b="39844"/>
          <a:stretch>
            <a:fillRect/>
          </a:stretch>
        </p:blipFill>
        <p:spPr bwMode="auto">
          <a:xfrm>
            <a:off x="1371600" y="1676400"/>
            <a:ext cx="6096000" cy="3352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400" dirty="0" smtClean="0">
                <a:solidFill>
                  <a:srgbClr val="0B6A8A"/>
                </a:solidFill>
                <a:effectLst/>
                <a:latin typeface="Gill Sans MT Condensed" pitchFamily="34" charset="0"/>
              </a:rPr>
              <a:t>How does the Minnesota River compare to other major basins in the state?</a:t>
            </a:r>
            <a:endParaRPr lang="en-US" sz="3400" dirty="0">
              <a:latin typeface="Gill Sans MT Condensed" pitchFamily="34" charset="0"/>
            </a:endParaRPr>
          </a:p>
        </p:txBody>
      </p:sp>
      <p:sp>
        <p:nvSpPr>
          <p:cNvPr id="3" name="Content Placeholder 2"/>
          <p:cNvSpPr>
            <a:spLocks noGrp="1"/>
          </p:cNvSpPr>
          <p:nvPr>
            <p:ph idx="1"/>
          </p:nvPr>
        </p:nvSpPr>
        <p:spPr>
          <a:xfrm>
            <a:off x="457200" y="5730240"/>
            <a:ext cx="8229600" cy="746760"/>
          </a:xfrm>
        </p:spPr>
        <p:txBody>
          <a:bodyPr>
            <a:normAutofit/>
          </a:bodyPr>
          <a:lstStyle/>
          <a:p>
            <a:pPr marL="137160" lvl="0" indent="0" algn="ctr">
              <a:buNone/>
            </a:pPr>
            <a:r>
              <a:rPr lang="en-US" sz="2000" dirty="0"/>
              <a:t>“In the lowest categories of river unfortunately.  I think the Minnesota is at the bottom of the list statewide.” – Mike Davis</a:t>
            </a:r>
          </a:p>
          <a:p>
            <a:pPr marL="137160" indent="0" algn="ctr">
              <a:buNone/>
            </a:pPr>
            <a:endParaRPr lang="en-US" sz="2000" dirty="0"/>
          </a:p>
        </p:txBody>
      </p:sp>
      <p:pic>
        <p:nvPicPr>
          <p:cNvPr id="4" name="Picture 3" descr="state map.jpg"/>
          <p:cNvPicPr>
            <a:picLocks noChangeAspect="1"/>
          </p:cNvPicPr>
          <p:nvPr/>
        </p:nvPicPr>
        <p:blipFill>
          <a:blip r:embed="rId2" cstate="print"/>
          <a:stretch>
            <a:fillRect/>
          </a:stretch>
        </p:blipFill>
        <p:spPr>
          <a:xfrm>
            <a:off x="914400" y="1828800"/>
            <a:ext cx="2971800" cy="3592286"/>
          </a:xfrm>
          <a:prstGeom prst="rect">
            <a:avLst/>
          </a:prstGeom>
        </p:spPr>
      </p:pic>
      <p:pic>
        <p:nvPicPr>
          <p:cNvPr id="5" name="Picture 4" descr="basin map.jpg"/>
          <p:cNvPicPr>
            <a:picLocks noChangeAspect="1"/>
          </p:cNvPicPr>
          <p:nvPr/>
        </p:nvPicPr>
        <p:blipFill>
          <a:blip r:embed="rId3" cstate="print"/>
          <a:stretch>
            <a:fillRect/>
          </a:stretch>
        </p:blipFill>
        <p:spPr>
          <a:xfrm>
            <a:off x="5105400" y="1981200"/>
            <a:ext cx="3142511" cy="3288792"/>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5133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1679</TotalTime>
  <Words>1006</Words>
  <Application>Microsoft Macintosh PowerPoint</Application>
  <PresentationFormat>On-screen Show (4:3)</PresentationFormat>
  <Paragraphs>68</Paragraphs>
  <Slides>25</Slides>
  <Notes>1</Notes>
  <HiddenSlides>0</HiddenSlides>
  <MMClips>0</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Apex</vt:lpstr>
      <vt:lpstr>Slide 1</vt:lpstr>
      <vt:lpstr>MUSSELS  The Canaries of Water Quality</vt:lpstr>
      <vt:lpstr>Why do we refer to mussels as the Canary in the Coalmine?</vt:lpstr>
      <vt:lpstr>What is a Mussel?</vt:lpstr>
      <vt:lpstr>A historical perspective of mussels</vt:lpstr>
      <vt:lpstr>Why do we study mussels?</vt:lpstr>
      <vt:lpstr>Historically, what was the mussel assemblage like in the MN River Basin?</vt:lpstr>
      <vt:lpstr>What is the current status of mussels in the MN River Basin?</vt:lpstr>
      <vt:lpstr>How does the Minnesota River compare to other major basins in the state?</vt:lpstr>
      <vt:lpstr>Why have mussels declined in the Minnesota River Basin?</vt:lpstr>
      <vt:lpstr>Where are mussels doing ok in the MN River Basin?</vt:lpstr>
      <vt:lpstr>What is one watershed where mussels have declined?</vt:lpstr>
      <vt:lpstr>What is the typical lifecycle of a mussel?</vt:lpstr>
      <vt:lpstr>What is an example of mussels using fish as hosts</vt:lpstr>
      <vt:lpstr>How long do mussels live?</vt:lpstr>
      <vt:lpstr>How do mussels move?</vt:lpstr>
      <vt:lpstr>How far can a mussel move and why?</vt:lpstr>
      <vt:lpstr>What do mussels eat?</vt:lpstr>
      <vt:lpstr>What eats a mussel?</vt:lpstr>
      <vt:lpstr>Why do we care about mussels?</vt:lpstr>
      <vt:lpstr>What are idea conditions for a healthy mussel assemblage? </vt:lpstr>
      <vt:lpstr>How do mussels impact water quality?</vt:lpstr>
      <vt:lpstr>What is another important ecosystem benefit of mussels?</vt:lpstr>
      <vt:lpstr>What does the future hold for Mussels in the MN River Basin?</vt:lpstr>
      <vt:lpstr>Slide 25</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Mussels – the Canaries of Water Quality</dc:title>
  <dc:creator>owner</dc:creator>
  <cp:lastModifiedBy>Courtney Thoreson</cp:lastModifiedBy>
  <cp:revision>149</cp:revision>
  <dcterms:created xsi:type="dcterms:W3CDTF">2012-06-28T21:55:42Z</dcterms:created>
  <dcterms:modified xsi:type="dcterms:W3CDTF">2012-06-28T21:58:54Z</dcterms:modified>
</cp:coreProperties>
</file>